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6"/>
  </p:notesMasterIdLst>
  <p:sldIdLst>
    <p:sldId id="256" r:id="rId3"/>
    <p:sldId id="267" r:id="rId4"/>
    <p:sldId id="257" r:id="rId5"/>
    <p:sldId id="258" r:id="rId6"/>
    <p:sldId id="298" r:id="rId7"/>
    <p:sldId id="261" r:id="rId8"/>
    <p:sldId id="299" r:id="rId9"/>
    <p:sldId id="300" r:id="rId10"/>
    <p:sldId id="345" r:id="rId11"/>
    <p:sldId id="263" r:id="rId12"/>
    <p:sldId id="346" r:id="rId13"/>
    <p:sldId id="330" r:id="rId14"/>
    <p:sldId id="303" r:id="rId15"/>
    <p:sldId id="310" r:id="rId16"/>
    <p:sldId id="304" r:id="rId17"/>
    <p:sldId id="306" r:id="rId18"/>
    <p:sldId id="331" r:id="rId19"/>
    <p:sldId id="309" r:id="rId20"/>
    <p:sldId id="305" r:id="rId21"/>
    <p:sldId id="272" r:id="rId22"/>
    <p:sldId id="332" r:id="rId23"/>
    <p:sldId id="333" r:id="rId24"/>
    <p:sldId id="334" r:id="rId25"/>
    <p:sldId id="268" r:id="rId26"/>
    <p:sldId id="335" r:id="rId27"/>
    <p:sldId id="336" r:id="rId28"/>
    <p:sldId id="337" r:id="rId29"/>
    <p:sldId id="338" r:id="rId30"/>
    <p:sldId id="339" r:id="rId31"/>
    <p:sldId id="340" r:id="rId32"/>
    <p:sldId id="341" r:id="rId33"/>
    <p:sldId id="342" r:id="rId34"/>
    <p:sldId id="350" r:id="rId35"/>
    <p:sldId id="343" r:id="rId36"/>
    <p:sldId id="344" r:id="rId37"/>
    <p:sldId id="351" r:id="rId38"/>
    <p:sldId id="347" r:id="rId39"/>
    <p:sldId id="348" r:id="rId40"/>
    <p:sldId id="349" r:id="rId41"/>
    <p:sldId id="264" r:id="rId42"/>
    <p:sldId id="320" r:id="rId43"/>
    <p:sldId id="329" r:id="rId44"/>
    <p:sldId id="266" r:id="rId45"/>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0" clrIdx="0">
    <p:extLst>
      <p:ext uri="{19B8F6BF-5375-455C-9EA6-DF929625EA0E}">
        <p15:presenceInfo xmlns:p15="http://schemas.microsoft.com/office/powerpoint/2012/main" userId="d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4660"/>
  </p:normalViewPr>
  <p:slideViewPr>
    <p:cSldViewPr snapToGrid="0">
      <p:cViewPr varScale="1">
        <p:scale>
          <a:sx n="52" d="100"/>
          <a:sy n="52" d="100"/>
        </p:scale>
        <p:origin x="63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437F758E-B567-4DF6-AF2C-5235A303B8E0}" type="datetimeFigureOut">
              <a:rPr lang="en-US" smtClean="0"/>
              <a:t>4/17/2024</a:t>
            </a:fld>
            <a:endParaRPr lang="en-US"/>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05BFFA58-53D3-45EA-BD2E-D304CA75C7A1}" type="slidenum">
              <a:rPr lang="en-US" smtClean="0"/>
              <a:t>‹#›</a:t>
            </a:fld>
            <a:endParaRPr lang="en-US"/>
          </a:p>
        </p:txBody>
      </p:sp>
    </p:spTree>
    <p:extLst>
      <p:ext uri="{BB962C8B-B14F-4D97-AF65-F5344CB8AC3E}">
        <p14:creationId xmlns:p14="http://schemas.microsoft.com/office/powerpoint/2010/main" val="3861980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5BFFA58-53D3-45EA-BD2E-D304CA75C7A1}" type="slidenum">
              <a:rPr lang="en-US" smtClean="0"/>
              <a:t>1</a:t>
            </a:fld>
            <a:endParaRPr lang="en-US"/>
          </a:p>
        </p:txBody>
      </p:sp>
    </p:spTree>
    <p:extLst>
      <p:ext uri="{BB962C8B-B14F-4D97-AF65-F5344CB8AC3E}">
        <p14:creationId xmlns:p14="http://schemas.microsoft.com/office/powerpoint/2010/main" val="2055359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BFFA58-53D3-45EA-BD2E-D304CA75C7A1}" type="slidenum">
              <a:rPr lang="en-US" smtClean="0"/>
              <a:t>40</a:t>
            </a:fld>
            <a:endParaRPr lang="en-US"/>
          </a:p>
        </p:txBody>
      </p:sp>
    </p:spTree>
    <p:extLst>
      <p:ext uri="{BB962C8B-B14F-4D97-AF65-F5344CB8AC3E}">
        <p14:creationId xmlns:p14="http://schemas.microsoft.com/office/powerpoint/2010/main" val="1606069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9" name="PlaceHolder 2"/>
          <p:cNvSpPr>
            <a:spLocks noGrp="1"/>
          </p:cNvSpPr>
          <p:nvPr>
            <p:ph/>
          </p:nvPr>
        </p:nvSpPr>
        <p:spPr>
          <a:xfrm>
            <a:off x="199440" y="109728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0" name="PlaceHolder 3"/>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2"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3"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4"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5" name="PlaceHolder 5"/>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7" name="PlaceHolder 2"/>
          <p:cNvSpPr>
            <a:spLocks noGrp="1"/>
          </p:cNvSpPr>
          <p:nvPr>
            <p:ph/>
          </p:nvPr>
        </p:nvSpPr>
        <p:spPr>
          <a:xfrm>
            <a:off x="19944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8" name="PlaceHolder 3"/>
          <p:cNvSpPr>
            <a:spLocks noGrp="1"/>
          </p:cNvSpPr>
          <p:nvPr>
            <p:ph/>
          </p:nvPr>
        </p:nvSpPr>
        <p:spPr>
          <a:xfrm>
            <a:off x="418212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9" name="PlaceHolder 4"/>
          <p:cNvSpPr>
            <a:spLocks noGrp="1"/>
          </p:cNvSpPr>
          <p:nvPr>
            <p:ph/>
          </p:nvPr>
        </p:nvSpPr>
        <p:spPr>
          <a:xfrm>
            <a:off x="816480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40" name="PlaceHolder 5"/>
          <p:cNvSpPr>
            <a:spLocks noGrp="1"/>
          </p:cNvSpPr>
          <p:nvPr>
            <p:ph/>
          </p:nvPr>
        </p:nvSpPr>
        <p:spPr>
          <a:xfrm>
            <a:off x="19944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41" name="PlaceHolder 6"/>
          <p:cNvSpPr>
            <a:spLocks noGrp="1"/>
          </p:cNvSpPr>
          <p:nvPr>
            <p:ph/>
          </p:nvPr>
        </p:nvSpPr>
        <p:spPr>
          <a:xfrm>
            <a:off x="418212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42" name="PlaceHolder 7"/>
          <p:cNvSpPr>
            <a:spLocks noGrp="1"/>
          </p:cNvSpPr>
          <p:nvPr>
            <p:ph/>
          </p:nvPr>
        </p:nvSpPr>
        <p:spPr>
          <a:xfrm>
            <a:off x="816480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dirty="0">
              <a:solidFill>
                <a:srgbClr val="000000"/>
              </a:solidFill>
              <a:latin typeface="Calibri"/>
            </a:endParaRPr>
          </a:p>
        </p:txBody>
      </p:sp>
      <p:sp>
        <p:nvSpPr>
          <p:cNvPr id="52" name="PlaceHolder 2"/>
          <p:cNvSpPr>
            <a:spLocks noGrp="1"/>
          </p:cNvSpPr>
          <p:nvPr>
            <p:ph type="subTitle"/>
          </p:nvPr>
        </p:nvSpPr>
        <p:spPr>
          <a:xfrm>
            <a:off x="199440" y="1097280"/>
            <a:ext cx="11778840" cy="53946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4" name="PlaceHolder 2"/>
          <p:cNvSpPr>
            <a:spLocks noGrp="1"/>
          </p:cNvSpPr>
          <p:nvPr>
            <p:ph/>
          </p:nvPr>
        </p:nvSpPr>
        <p:spPr>
          <a:xfrm>
            <a:off x="199440" y="1097280"/>
            <a:ext cx="1177884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57"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0" y="232920"/>
            <a:ext cx="12191760" cy="33138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1"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2"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3"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type="subTitle"/>
          </p:nvPr>
        </p:nvSpPr>
        <p:spPr>
          <a:xfrm>
            <a:off x="199440" y="1097280"/>
            <a:ext cx="11778840" cy="53946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5"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6"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7" name="PlaceHolder 4"/>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9"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0"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1" name="PlaceHolder 4"/>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3" name="PlaceHolder 2"/>
          <p:cNvSpPr>
            <a:spLocks noGrp="1"/>
          </p:cNvSpPr>
          <p:nvPr>
            <p:ph/>
          </p:nvPr>
        </p:nvSpPr>
        <p:spPr>
          <a:xfrm>
            <a:off x="199440" y="109728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4" name="PlaceHolder 3"/>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7"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8"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9" name="PlaceHolder 5"/>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1" name="PlaceHolder 2"/>
          <p:cNvSpPr>
            <a:spLocks noGrp="1"/>
          </p:cNvSpPr>
          <p:nvPr>
            <p:ph/>
          </p:nvPr>
        </p:nvSpPr>
        <p:spPr>
          <a:xfrm>
            <a:off x="19944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2" name="PlaceHolder 3"/>
          <p:cNvSpPr>
            <a:spLocks noGrp="1"/>
          </p:cNvSpPr>
          <p:nvPr>
            <p:ph/>
          </p:nvPr>
        </p:nvSpPr>
        <p:spPr>
          <a:xfrm>
            <a:off x="418212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3" name="PlaceHolder 4"/>
          <p:cNvSpPr>
            <a:spLocks noGrp="1"/>
          </p:cNvSpPr>
          <p:nvPr>
            <p:ph/>
          </p:nvPr>
        </p:nvSpPr>
        <p:spPr>
          <a:xfrm>
            <a:off x="816480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4" name="PlaceHolder 5"/>
          <p:cNvSpPr>
            <a:spLocks noGrp="1"/>
          </p:cNvSpPr>
          <p:nvPr>
            <p:ph/>
          </p:nvPr>
        </p:nvSpPr>
        <p:spPr>
          <a:xfrm>
            <a:off x="19944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5" name="PlaceHolder 6"/>
          <p:cNvSpPr>
            <a:spLocks noGrp="1"/>
          </p:cNvSpPr>
          <p:nvPr>
            <p:ph/>
          </p:nvPr>
        </p:nvSpPr>
        <p:spPr>
          <a:xfrm>
            <a:off x="418212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6" name="PlaceHolder 7"/>
          <p:cNvSpPr>
            <a:spLocks noGrp="1"/>
          </p:cNvSpPr>
          <p:nvPr>
            <p:ph/>
          </p:nvPr>
        </p:nvSpPr>
        <p:spPr>
          <a:xfrm>
            <a:off x="816480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 y="232759"/>
            <a:ext cx="12192000" cy="71489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lvl1pPr>
              <a:defRPr b="0" cap="none" spc="0">
                <a:ln w="0"/>
                <a:solidFill>
                  <a:schemeClr val="bg1"/>
                </a:solidFill>
                <a:effectLst>
                  <a:outerShdw blurRad="38100" dist="25400" dir="5400000" algn="ctr" rotWithShape="0">
                    <a:srgbClr val="6E747A">
                      <a:alpha val="43000"/>
                    </a:srgbClr>
                  </a:outerShdw>
                </a:effectLst>
              </a:defRPr>
            </a:lvl1pPr>
          </a:lstStyle>
          <a:p>
            <a:r>
              <a:rPr lang="en-US" dirty="0"/>
              <a:t>Click to edit Master title style</a:t>
            </a:r>
            <a:endParaRPr lang="en-IN" dirty="0"/>
          </a:p>
        </p:txBody>
      </p:sp>
      <p:sp>
        <p:nvSpPr>
          <p:cNvPr id="3" name="Content Placeholder 2"/>
          <p:cNvSpPr>
            <a:spLocks noGrp="1"/>
          </p:cNvSpPr>
          <p:nvPr>
            <p:ph idx="1"/>
          </p:nvPr>
        </p:nvSpPr>
        <p:spPr>
          <a:xfrm>
            <a:off x="199505" y="1097279"/>
            <a:ext cx="11779135" cy="5394960"/>
          </a:xfrm>
        </p:spPr>
        <p:txBody>
          <a:bodyPr/>
          <a:lstStyle>
            <a:lvl1pPr marL="228600" indent="-228600">
              <a:buFont typeface="Wingdings" panose="05000000000000000000" pitchFamily="2" charset="2"/>
              <a:buChar char="Ø"/>
              <a:defRPr/>
            </a:lvl1pPr>
            <a:lvl2pPr marL="685800" indent="-228600">
              <a:buFont typeface="Wingdings" panose="05000000000000000000" pitchFamily="2" charset="2"/>
              <a:buChar char="q"/>
              <a:defRPr/>
            </a:lvl2pPr>
            <a:lvl3pPr marL="1143000" indent="-228600">
              <a:buFont typeface="Courier New" panose="02070309020205020404" pitchFamily="49" charset="0"/>
              <a:buChar char="o"/>
              <a:defRPr/>
            </a:lvl3pPr>
            <a:lvl4pPr marL="1600200" indent="-228600">
              <a:buFont typeface="Wingdings" panose="05000000000000000000" pitchFamily="2" charset="2"/>
              <a:buChar char="§"/>
              <a:defRPr/>
            </a:lvl4pPr>
            <a:lvl5pPr marL="2057400" indent="-22860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Date Placeholder 3"/>
          <p:cNvSpPr txBox="1"/>
          <p:nvPr userDrawn="1"/>
        </p:nvSpPr>
        <p:spPr>
          <a:xfrm>
            <a:off x="777239" y="6642828"/>
            <a:ext cx="5654039" cy="215172"/>
          </a:xfrm>
          <a:prstGeom prst="rect">
            <a:avLst/>
          </a:prstGeom>
          <a:solidFill>
            <a:srgbClr val="00206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Dept. of Computer Science and Engineering</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7" name="Date Placeholder 3"/>
          <p:cNvSpPr txBox="1"/>
          <p:nvPr userDrawn="1"/>
        </p:nvSpPr>
        <p:spPr>
          <a:xfrm>
            <a:off x="6431278" y="6641866"/>
            <a:ext cx="5322917" cy="216133"/>
          </a:xfrm>
          <a:prstGeom prst="rect">
            <a:avLst/>
          </a:prstGeom>
          <a:solidFill>
            <a:srgbClr val="00808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Srinivasa Ramanujan Institute of Technology</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8" name="Date Placeholder 3"/>
          <p:cNvSpPr txBox="1"/>
          <p:nvPr userDrawn="1"/>
        </p:nvSpPr>
        <p:spPr>
          <a:xfrm>
            <a:off x="11754196" y="6641865"/>
            <a:ext cx="437803" cy="216133"/>
          </a:xfrm>
          <a:prstGeom prst="rect">
            <a:avLst/>
          </a:prstGeom>
          <a:solidFill>
            <a:schemeClr val="accent4"/>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DAC095C-C545-42F9-B93D-2B3224753C51}" type="slidenum">
              <a:rPr lang="en-US" sz="1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pPr algn="ctr"/>
              <a:t>‹#›</a:t>
            </a:fld>
            <a:endParaRPr lang="en-IN" sz="16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5956065"/>
            <a:ext cx="685800" cy="685800"/>
          </a:xfrm>
          <a:prstGeom prst="rect">
            <a:avLst/>
          </a:prstGeom>
        </p:spPr>
      </p:pic>
      <p:sp>
        <p:nvSpPr>
          <p:cNvPr id="10" name="Date Placeholder 3"/>
          <p:cNvSpPr txBox="1"/>
          <p:nvPr userDrawn="1"/>
        </p:nvSpPr>
        <p:spPr>
          <a:xfrm>
            <a:off x="0" y="6642828"/>
            <a:ext cx="777239" cy="215172"/>
          </a:xfrm>
          <a:prstGeom prst="rect">
            <a:avLst/>
          </a:prstGeom>
          <a:solidFill>
            <a:schemeClr val="accent2">
              <a:lumMod val="7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 A2</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9781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199440" y="1097280"/>
            <a:ext cx="1177884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2"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13"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0" y="232920"/>
            <a:ext cx="12191760" cy="33138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7"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18"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19"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1"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2"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3" name="PlaceHolder 4"/>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5"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6"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7" name="PlaceHolder 4"/>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Date Placeholder 3"/>
          <p:cNvSpPr/>
          <p:nvPr/>
        </p:nvSpPr>
        <p:spPr>
          <a:xfrm>
            <a:off x="777240" y="6634440"/>
            <a:ext cx="5781600" cy="220680"/>
          </a:xfrm>
          <a:prstGeom prst="rect">
            <a:avLst/>
          </a:prstGeom>
          <a:solidFill>
            <a:srgbClr val="002060"/>
          </a:solidFill>
          <a:ln w="0">
            <a:noFill/>
          </a:ln>
        </p:spPr>
        <p:style>
          <a:lnRef idx="0">
            <a:scrgbClr r="0" g="0" b="0"/>
          </a:lnRef>
          <a:fillRef idx="0">
            <a:scrgbClr r="0" g="0" b="0"/>
          </a:fillRef>
          <a:effectRef idx="0">
            <a:scrgbClr r="0" g="0" b="0"/>
          </a:effectRef>
          <a:fontRef idx="minor"/>
        </p:style>
      </p:sp>
      <p:sp>
        <p:nvSpPr>
          <p:cNvPr id="8" name="Date Placeholder 3"/>
          <p:cNvSpPr/>
          <p:nvPr/>
        </p:nvSpPr>
        <p:spPr>
          <a:xfrm>
            <a:off x="6559200" y="6634440"/>
            <a:ext cx="5194800" cy="220680"/>
          </a:xfrm>
          <a:prstGeom prst="rect">
            <a:avLst/>
          </a:prstGeom>
          <a:solidFill>
            <a:srgbClr val="008080"/>
          </a:solidFill>
          <a:ln w="0">
            <a:noFill/>
          </a:ln>
        </p:spPr>
        <p:style>
          <a:lnRef idx="0">
            <a:scrgbClr r="0" g="0" b="0"/>
          </a:lnRef>
          <a:fillRef idx="0">
            <a:scrgbClr r="0" g="0" b="0"/>
          </a:fillRef>
          <a:effectRef idx="0">
            <a:scrgbClr r="0" g="0" b="0"/>
          </a:effectRef>
          <a:fontRef idx="minor"/>
        </p:style>
      </p:sp>
      <p:sp>
        <p:nvSpPr>
          <p:cNvPr id="2" name="Date Placeholder 3"/>
          <p:cNvSpPr/>
          <p:nvPr/>
        </p:nvSpPr>
        <p:spPr>
          <a:xfrm>
            <a:off x="11754360" y="6636960"/>
            <a:ext cx="437400" cy="220680"/>
          </a:xfrm>
          <a:prstGeom prst="rect">
            <a:avLst/>
          </a:prstGeom>
          <a:solidFill>
            <a:schemeClr val="accent4"/>
          </a:solidFill>
          <a:ln w="0">
            <a:noFill/>
          </a:ln>
        </p:spPr>
        <p:style>
          <a:lnRef idx="0">
            <a:scrgbClr r="0" g="0" b="0"/>
          </a:lnRef>
          <a:fillRef idx="0">
            <a:scrgbClr r="0" g="0" b="0"/>
          </a:fillRef>
          <a:effectRef idx="0">
            <a:scrgbClr r="0" g="0" b="0"/>
          </a:effectRef>
          <a:fontRef idx="minor"/>
        </p:style>
      </p:sp>
      <p:sp>
        <p:nvSpPr>
          <p:cNvPr id="3" name="Date Placeholder 3"/>
          <p:cNvSpPr/>
          <p:nvPr/>
        </p:nvSpPr>
        <p:spPr>
          <a:xfrm>
            <a:off x="0" y="0"/>
            <a:ext cx="12191760" cy="232560"/>
          </a:xfrm>
          <a:prstGeom prst="rect">
            <a:avLst/>
          </a:prstGeom>
          <a:solidFill>
            <a:srgbClr val="006666"/>
          </a:solidFill>
          <a:ln w="0">
            <a:noFill/>
          </a:ln>
        </p:spPr>
        <p:style>
          <a:lnRef idx="0">
            <a:scrgbClr r="0" g="0" b="0"/>
          </a:lnRef>
          <a:fillRef idx="0">
            <a:scrgbClr r="0" g="0" b="0"/>
          </a:fillRef>
          <a:effectRef idx="0">
            <a:scrgbClr r="0" g="0" b="0"/>
          </a:effectRef>
          <a:fontRef idx="minor"/>
        </p:style>
      </p:sp>
      <p:sp>
        <p:nvSpPr>
          <p:cNvPr id="4" name="Date Placeholder 3"/>
          <p:cNvSpPr/>
          <p:nvPr/>
        </p:nvSpPr>
        <p:spPr>
          <a:xfrm>
            <a:off x="0" y="6634440"/>
            <a:ext cx="776880" cy="221040"/>
          </a:xfrm>
          <a:prstGeom prst="rect">
            <a:avLst/>
          </a:prstGeom>
          <a:solidFill>
            <a:schemeClr val="accent2">
              <a:lumMod val="75000"/>
            </a:schemeClr>
          </a:solidFill>
          <a:ln w="0">
            <a:noFill/>
          </a:ln>
        </p:spPr>
        <p:style>
          <a:lnRef idx="0">
            <a:scrgbClr r="0" g="0" b="0"/>
          </a:lnRef>
          <a:fillRef idx="0">
            <a:scrgbClr r="0" g="0" b="0"/>
          </a:fillRef>
          <a:effectRef idx="0">
            <a:scrgbClr r="0" g="0" b="0"/>
          </a:effectRef>
          <a:fontRef idx="minor"/>
        </p:style>
      </p:sp>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6"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gn="just">
              <a:spcBef>
                <a:spcPts val="1417"/>
              </a:spcBef>
              <a:buClr>
                <a:srgbClr val="000000"/>
              </a:buClr>
              <a:buSzPct val="45000"/>
              <a:buFont typeface="Wingdings" charset="2"/>
              <a:buChar char=""/>
            </a:pPr>
            <a:r>
              <a:rPr lang="en-US" sz="2800" b="0" strike="noStrike" spc="-1">
                <a:solidFill>
                  <a:srgbClr val="000000"/>
                </a:solidFill>
                <a:latin typeface="Times New Roman"/>
              </a:rPr>
              <a:t>Click to edit the outline text format</a:t>
            </a:r>
          </a:p>
          <a:p>
            <a:pPr marL="864000" lvl="1" indent="-324000" algn="just">
              <a:spcBef>
                <a:spcPts val="1134"/>
              </a:spcBef>
              <a:buClr>
                <a:srgbClr val="000000"/>
              </a:buClr>
              <a:buSzPct val="75000"/>
              <a:buFont typeface="Symbol" charset="2"/>
              <a:buChar char=""/>
            </a:pPr>
            <a:r>
              <a:rPr lang="en-US" sz="2000" b="0" strike="noStrike" spc="-1">
                <a:solidFill>
                  <a:srgbClr val="000000"/>
                </a:solidFill>
                <a:latin typeface="Times New Roman"/>
              </a:rPr>
              <a:t>Second Outline Level</a:t>
            </a:r>
          </a:p>
          <a:p>
            <a:pPr marL="1296000" lvl="2" indent="-288000" algn="just">
              <a:spcBef>
                <a:spcPts val="850"/>
              </a:spcBef>
              <a:buClr>
                <a:srgbClr val="000000"/>
              </a:buClr>
              <a:buSzPct val="45000"/>
              <a:buFont typeface="Wingdings" charset="2"/>
              <a:buChar char=""/>
            </a:pPr>
            <a:r>
              <a:rPr lang="en-US" sz="1800" b="0" strike="noStrike" spc="-1">
                <a:solidFill>
                  <a:srgbClr val="000000"/>
                </a:solidFill>
                <a:latin typeface="Times New Roman"/>
              </a:rPr>
              <a:t>Third Outline Level</a:t>
            </a:r>
          </a:p>
          <a:p>
            <a:pPr marL="1728000" lvl="3" indent="-216000" algn="just">
              <a:spcBef>
                <a:spcPts val="567"/>
              </a:spcBef>
              <a:buClr>
                <a:srgbClr val="000000"/>
              </a:buClr>
              <a:buSzPct val="75000"/>
              <a:buFont typeface="Symbol" charset="2"/>
              <a:buChar char=""/>
            </a:pPr>
            <a:r>
              <a:rPr lang="en-US" sz="1800" b="0" strike="noStrike" spc="-1">
                <a:solidFill>
                  <a:srgbClr val="000000"/>
                </a:solidFill>
                <a:latin typeface="Times New Roman"/>
              </a:rPr>
              <a:t>Fourth Outline Level</a:t>
            </a:r>
          </a:p>
          <a:p>
            <a:pPr marL="2160000" lvl="4" indent="-216000" algn="just">
              <a:spcBef>
                <a:spcPts val="283"/>
              </a:spcBef>
              <a:buClr>
                <a:srgbClr val="000000"/>
              </a:buClr>
              <a:buSzPct val="45000"/>
              <a:buFont typeface="Wingdings" charset="2"/>
              <a:buChar char=""/>
            </a:pPr>
            <a:r>
              <a:rPr lang="en-US" sz="2000" b="0" strike="noStrike" spc="-1">
                <a:solidFill>
                  <a:srgbClr val="000000"/>
                </a:solidFill>
                <a:latin typeface="Times New Roman"/>
              </a:rPr>
              <a:t>Fifth Outline Level</a:t>
            </a:r>
          </a:p>
          <a:p>
            <a:pPr marL="2592000" lvl="5" indent="-216000" algn="just">
              <a:spcBef>
                <a:spcPts val="283"/>
              </a:spcBef>
              <a:buClr>
                <a:srgbClr val="000000"/>
              </a:buClr>
              <a:buSzPct val="45000"/>
              <a:buFont typeface="Wingdings" charset="2"/>
              <a:buChar char=""/>
            </a:pPr>
            <a:r>
              <a:rPr lang="en-US" sz="2000" b="0" strike="noStrike" spc="-1">
                <a:solidFill>
                  <a:srgbClr val="000000"/>
                </a:solidFill>
                <a:latin typeface="Times New Roman"/>
              </a:rPr>
              <a:t>Sixth Outline Level</a:t>
            </a:r>
          </a:p>
          <a:p>
            <a:pPr marL="3024000" lvl="6" indent="-216000" algn="just">
              <a:spcBef>
                <a:spcPts val="283"/>
              </a:spcBef>
              <a:buClr>
                <a:srgbClr val="000000"/>
              </a:buClr>
              <a:buSzPct val="45000"/>
              <a:buFont typeface="Wingdings" charset="2"/>
              <a:buChar char=""/>
            </a:pPr>
            <a:r>
              <a:rPr lang="en-US" sz="2000" b="0" strike="noStrike" spc="-1">
                <a:solidFill>
                  <a:srgbClr val="000000"/>
                </a:solidFill>
                <a:latin typeface="Times New Roman"/>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Click to edit Master title style</a:t>
            </a:r>
            <a:endParaRPr lang="en-US" sz="4400" b="0" strike="noStrike" spc="-1">
              <a:solidFill>
                <a:srgbClr val="000000"/>
              </a:solidFill>
              <a:latin typeface="Calibri"/>
            </a:endParaRPr>
          </a:p>
        </p:txBody>
      </p:sp>
      <p:sp>
        <p:nvSpPr>
          <p:cNvPr id="44" name="PlaceHolder 2"/>
          <p:cNvSpPr>
            <a:spLocks noGrp="1"/>
          </p:cNvSpPr>
          <p:nvPr>
            <p:ph type="body"/>
          </p:nvPr>
        </p:nvSpPr>
        <p:spPr>
          <a:xfrm>
            <a:off x="199440" y="1097280"/>
            <a:ext cx="11778840" cy="5394600"/>
          </a:xfrm>
          <a:prstGeom prst="rect">
            <a:avLst/>
          </a:prstGeom>
          <a:noFill/>
          <a:ln w="0">
            <a:noFill/>
          </a:ln>
        </p:spPr>
        <p:txBody>
          <a:bodyPr anchor="t">
            <a:noAutofit/>
          </a:bodyPr>
          <a:lstStyle/>
          <a:p>
            <a:pPr marL="228600" indent="-228600" algn="just">
              <a:lnSpc>
                <a:spcPct val="90000"/>
              </a:lnSpc>
              <a:spcBef>
                <a:spcPts val="1001"/>
              </a:spcBef>
              <a:buClr>
                <a:srgbClr val="000000"/>
              </a:buClr>
              <a:buFont typeface="Wingdings" charset="2"/>
              <a:buChar char=""/>
            </a:pPr>
            <a:r>
              <a:rPr lang="en-US" sz="2800" b="0" strike="noStrike" spc="-1" dirty="0">
                <a:solidFill>
                  <a:srgbClr val="000000"/>
                </a:solidFill>
                <a:latin typeface="Times New Roman"/>
              </a:rPr>
              <a:t>Edit Master text styles</a:t>
            </a:r>
          </a:p>
          <a:p>
            <a:pPr marL="685800" lvl="1" indent="-228600" algn="just">
              <a:lnSpc>
                <a:spcPct val="90000"/>
              </a:lnSpc>
              <a:spcBef>
                <a:spcPts val="499"/>
              </a:spcBef>
              <a:buClr>
                <a:srgbClr val="000000"/>
              </a:buClr>
              <a:buFont typeface="Wingdings" charset="2"/>
              <a:buChar char=""/>
            </a:pPr>
            <a:r>
              <a:rPr lang="en-US" sz="2400" b="0" strike="noStrike" spc="-1" dirty="0">
                <a:solidFill>
                  <a:srgbClr val="000000"/>
                </a:solidFill>
                <a:latin typeface="Times New Roman"/>
              </a:rPr>
              <a:t>Second level</a:t>
            </a:r>
          </a:p>
          <a:p>
            <a:pPr marL="1143000" lvl="2" indent="-228600" algn="just">
              <a:lnSpc>
                <a:spcPct val="90000"/>
              </a:lnSpc>
              <a:spcBef>
                <a:spcPts val="499"/>
              </a:spcBef>
              <a:buClr>
                <a:srgbClr val="000000"/>
              </a:buClr>
              <a:buFont typeface="Courier New"/>
              <a:buChar char="o"/>
            </a:pPr>
            <a:r>
              <a:rPr lang="en-US" sz="2000" b="0" strike="noStrike" spc="-1" dirty="0">
                <a:solidFill>
                  <a:srgbClr val="000000"/>
                </a:solidFill>
                <a:latin typeface="Times New Roman"/>
              </a:rPr>
              <a:t>Third level</a:t>
            </a:r>
          </a:p>
          <a:p>
            <a:pPr marL="1600200" lvl="3" indent="-228600" algn="just">
              <a:lnSpc>
                <a:spcPct val="90000"/>
              </a:lnSpc>
              <a:spcBef>
                <a:spcPts val="499"/>
              </a:spcBef>
              <a:buClr>
                <a:srgbClr val="000000"/>
              </a:buClr>
              <a:buFont typeface="Wingdings" charset="2"/>
              <a:buChar char=""/>
            </a:pPr>
            <a:r>
              <a:rPr lang="en-US" sz="1800" b="0" strike="noStrike" spc="-1" dirty="0">
                <a:solidFill>
                  <a:srgbClr val="000000"/>
                </a:solidFill>
                <a:latin typeface="Times New Roman"/>
              </a:rPr>
              <a:t>Fourth level</a:t>
            </a:r>
          </a:p>
          <a:p>
            <a:pPr marL="2057400" lvl="4" indent="-228600" algn="just">
              <a:lnSpc>
                <a:spcPct val="90000"/>
              </a:lnSpc>
              <a:spcBef>
                <a:spcPts val="499"/>
              </a:spcBef>
              <a:buClr>
                <a:srgbClr val="000000"/>
              </a:buClr>
              <a:buFont typeface="Arial"/>
              <a:buChar char="•"/>
            </a:pPr>
            <a:r>
              <a:rPr lang="en-US" sz="1800" b="0" strike="noStrike" spc="-1" dirty="0">
                <a:solidFill>
                  <a:srgbClr val="000000"/>
                </a:solidFill>
                <a:latin typeface="Times New Roman"/>
              </a:rPr>
              <a:t>Fifth level</a:t>
            </a:r>
          </a:p>
        </p:txBody>
      </p:sp>
      <p:sp>
        <p:nvSpPr>
          <p:cNvPr id="45" name="Date Placeholder 3"/>
          <p:cNvSpPr/>
          <p:nvPr/>
        </p:nvSpPr>
        <p:spPr>
          <a:xfrm>
            <a:off x="777240" y="6642720"/>
            <a:ext cx="5653800" cy="214920"/>
          </a:xfrm>
          <a:prstGeom prst="rect">
            <a:avLst/>
          </a:prstGeom>
          <a:solidFill>
            <a:srgbClr val="002060"/>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cap="small" spc="-1">
                <a:solidFill>
                  <a:srgbClr val="FFFFFF"/>
                </a:solidFill>
                <a:latin typeface="Times New Roman"/>
              </a:rPr>
              <a:t>Dept. of Computer Science and Engineering</a:t>
            </a:r>
            <a:endParaRPr lang="en-IN" sz="1600" b="0" strike="noStrike" spc="-1">
              <a:latin typeface="Arial"/>
            </a:endParaRPr>
          </a:p>
        </p:txBody>
      </p:sp>
      <p:sp>
        <p:nvSpPr>
          <p:cNvPr id="46" name="Date Placeholder 3"/>
          <p:cNvSpPr/>
          <p:nvPr/>
        </p:nvSpPr>
        <p:spPr>
          <a:xfrm>
            <a:off x="6431400" y="6642000"/>
            <a:ext cx="5322600" cy="215640"/>
          </a:xfrm>
          <a:prstGeom prst="rect">
            <a:avLst/>
          </a:prstGeom>
          <a:solidFill>
            <a:srgbClr val="008080"/>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cap="small" spc="-1">
                <a:solidFill>
                  <a:srgbClr val="FFFFFF"/>
                </a:solidFill>
                <a:latin typeface="Times New Roman"/>
              </a:rPr>
              <a:t>Srinivasa Ramanujan Institute of Technology</a:t>
            </a:r>
            <a:endParaRPr lang="en-IN" sz="1600" b="0" strike="noStrike" spc="-1">
              <a:latin typeface="Arial"/>
            </a:endParaRPr>
          </a:p>
        </p:txBody>
      </p:sp>
      <p:sp>
        <p:nvSpPr>
          <p:cNvPr id="47" name="Date Placeholder 3"/>
          <p:cNvSpPr/>
          <p:nvPr/>
        </p:nvSpPr>
        <p:spPr>
          <a:xfrm>
            <a:off x="11754360" y="6642000"/>
            <a:ext cx="437400" cy="215640"/>
          </a:xfrm>
          <a:prstGeom prst="rect">
            <a:avLst/>
          </a:prstGeom>
          <a:solidFill>
            <a:schemeClr val="accent4"/>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fld id="{287FBA57-AD8A-4D8D-8881-00EAA4F18DD5}" type="slidenum">
              <a:rPr lang="en-IN" sz="1600" b="1" strike="noStrike" spc="-1">
                <a:solidFill>
                  <a:srgbClr val="002060"/>
                </a:solidFill>
                <a:latin typeface="Times New Roman"/>
              </a:rPr>
              <a:t>‹#›</a:t>
            </a:fld>
            <a:endParaRPr lang="en-IN" sz="1600" b="0" strike="noStrike" spc="-1">
              <a:latin typeface="Arial"/>
            </a:endParaRPr>
          </a:p>
        </p:txBody>
      </p:sp>
      <p:sp>
        <p:nvSpPr>
          <p:cNvPr id="48" name="Date Placeholder 3"/>
          <p:cNvSpPr/>
          <p:nvPr/>
        </p:nvSpPr>
        <p:spPr>
          <a:xfrm>
            <a:off x="0" y="0"/>
            <a:ext cx="12191760" cy="232560"/>
          </a:xfrm>
          <a:prstGeom prst="rect">
            <a:avLst/>
          </a:prstGeom>
          <a:solidFill>
            <a:srgbClr val="006666"/>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dirty="0">
                <a:solidFill>
                  <a:schemeClr val="bg1"/>
                </a:solidFill>
                <a:latin typeface="Times Newyork"/>
              </a:rPr>
              <a:t>Machine Learning Based Analysis of Crypto currency Market Financial Risk Management</a:t>
            </a:r>
            <a:endParaRPr lang="en-IN" sz="1500" b="0" strike="noStrike" spc="-1" dirty="0">
              <a:solidFill>
                <a:schemeClr val="bg1"/>
              </a:solidFill>
              <a:latin typeface="Times Newyork"/>
            </a:endParaRPr>
          </a:p>
        </p:txBody>
      </p:sp>
      <p:pic>
        <p:nvPicPr>
          <p:cNvPr id="49" name="Picture 5"/>
          <p:cNvPicPr/>
          <p:nvPr/>
        </p:nvPicPr>
        <p:blipFill>
          <a:blip r:embed="rId15"/>
          <a:stretch/>
        </p:blipFill>
        <p:spPr>
          <a:xfrm>
            <a:off x="11506320" y="5956200"/>
            <a:ext cx="685440" cy="685440"/>
          </a:xfrm>
          <a:prstGeom prst="rect">
            <a:avLst/>
          </a:prstGeom>
          <a:ln w="0">
            <a:noFill/>
          </a:ln>
        </p:spPr>
      </p:pic>
      <p:sp>
        <p:nvSpPr>
          <p:cNvPr id="50" name="Date Placeholder 3"/>
          <p:cNvSpPr/>
          <p:nvPr/>
        </p:nvSpPr>
        <p:spPr>
          <a:xfrm>
            <a:off x="0" y="6642720"/>
            <a:ext cx="776880" cy="214920"/>
          </a:xfrm>
          <a:prstGeom prst="rect">
            <a:avLst/>
          </a:prstGeom>
          <a:solidFill>
            <a:schemeClr val="accent2">
              <a:lumMod val="75000"/>
            </a:schemeClr>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cap="small" spc="-1" dirty="0">
                <a:solidFill>
                  <a:srgbClr val="FFFFFF"/>
                </a:solidFill>
                <a:latin typeface="Times New Roman"/>
              </a:rPr>
              <a:t>A - 9</a:t>
            </a:r>
            <a:endParaRPr lang="en-IN" sz="1600" b="0" strike="noStrike" spc="-1" dirty="0">
              <a:latin typeface="Aria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hyperlink" Target="Research%20paper/Research%20paper.pdf" TargetMode="Externa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ubtitle 11"/>
          <p:cNvSpPr/>
          <p:nvPr/>
        </p:nvSpPr>
        <p:spPr>
          <a:xfrm>
            <a:off x="4541940" y="1584900"/>
            <a:ext cx="2382480" cy="5842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7500" lnSpcReduction="10000"/>
          </a:bodyPr>
          <a:lstStyle/>
          <a:p>
            <a:pPr algn="ctr">
              <a:lnSpc>
                <a:spcPct val="90000"/>
              </a:lnSpc>
              <a:spcBef>
                <a:spcPts val="300"/>
              </a:spcBef>
              <a:tabLst>
                <a:tab pos="0" algn="l"/>
              </a:tabLst>
            </a:pPr>
            <a:r>
              <a:rPr lang="en-US" sz="2290" spc="-1" dirty="0">
                <a:solidFill>
                  <a:srgbClr val="000000"/>
                </a:solidFill>
                <a:latin typeface="Times New Roman"/>
              </a:rPr>
              <a:t>J </a:t>
            </a:r>
            <a:r>
              <a:rPr lang="en-US" sz="2290" spc="-1" dirty="0" err="1">
                <a:solidFill>
                  <a:srgbClr val="000000"/>
                </a:solidFill>
                <a:latin typeface="Times New Roman"/>
              </a:rPr>
              <a:t>Aishwarya</a:t>
            </a:r>
            <a:endParaRPr lang="en-IN" sz="229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rPr>
              <a:t>Roll No. </a:t>
            </a:r>
            <a:r>
              <a:rPr lang="en-US" sz="1200" spc="-1" dirty="0">
                <a:solidFill>
                  <a:srgbClr val="000000"/>
                </a:solidFill>
                <a:latin typeface="Times New Roman"/>
              </a:rPr>
              <a:t>204G1A0505</a:t>
            </a:r>
            <a:endParaRPr lang="en-IN" sz="1200" b="0" strike="noStrike" spc="-1" dirty="0">
              <a:latin typeface="Arial"/>
            </a:endParaRPr>
          </a:p>
        </p:txBody>
      </p:sp>
      <p:sp>
        <p:nvSpPr>
          <p:cNvPr id="88" name="Subtitle 11"/>
          <p:cNvSpPr/>
          <p:nvPr/>
        </p:nvSpPr>
        <p:spPr>
          <a:xfrm>
            <a:off x="3759480" y="2504596"/>
            <a:ext cx="4672440" cy="897840"/>
          </a:xfrm>
          <a:prstGeom prst="rect">
            <a:avLst/>
          </a:prstGeom>
          <a:noFill/>
          <a:ln w="0">
            <a:noFill/>
          </a:ln>
        </p:spPr>
        <p:style>
          <a:lnRef idx="0">
            <a:scrgbClr r="0" g="0" b="0"/>
          </a:lnRef>
          <a:fillRef idx="0">
            <a:scrgbClr r="0" g="0" b="0"/>
          </a:fillRef>
          <a:effectRef idx="0">
            <a:scrgbClr r="0" g="0" b="0"/>
          </a:effectRef>
          <a:fontRef idx="minor"/>
        </p:style>
        <p:txBody>
          <a:bodyPr anchor="t">
            <a:noAutofit/>
          </a:bodyPr>
          <a:lstStyle/>
          <a:p>
            <a:pPr algn="ctr">
              <a:lnSpc>
                <a:spcPct val="90000"/>
              </a:lnSpc>
              <a:spcBef>
                <a:spcPts val="300"/>
              </a:spcBef>
              <a:tabLst>
                <a:tab pos="0" algn="l"/>
              </a:tabLst>
            </a:pPr>
            <a:r>
              <a:rPr lang="en-US" sz="1400" b="0" i="1" strike="noStrike" spc="-1" dirty="0">
                <a:solidFill>
                  <a:srgbClr val="000000"/>
                </a:solidFill>
                <a:latin typeface="Times New Roman"/>
              </a:rPr>
              <a:t>Under the guidance of</a:t>
            </a:r>
            <a:endParaRPr lang="en-IN" sz="1400" b="0" strike="noStrike" spc="-1" dirty="0">
              <a:latin typeface="Arial"/>
            </a:endParaRPr>
          </a:p>
          <a:p>
            <a:pPr algn="ctr">
              <a:lnSpc>
                <a:spcPct val="90000"/>
              </a:lnSpc>
              <a:spcBef>
                <a:spcPts val="300"/>
              </a:spcBef>
              <a:tabLst>
                <a:tab pos="0" algn="l"/>
              </a:tabLst>
            </a:pPr>
            <a:r>
              <a:rPr lang="en-US" sz="2400" b="0" strike="noStrike" spc="-1" dirty="0">
                <a:solidFill>
                  <a:srgbClr val="000000"/>
                </a:solidFill>
                <a:latin typeface="Times New Roman"/>
              </a:rPr>
              <a:t>G Lokeswari </a:t>
            </a:r>
            <a:r>
              <a:rPr lang="en-US" sz="1400" b="0" strike="noStrike" spc="-1" dirty="0" err="1">
                <a:solidFill>
                  <a:srgbClr val="000000"/>
                </a:solidFill>
                <a:latin typeface="Times New Roman"/>
              </a:rPr>
              <a:t>M.Tech</a:t>
            </a:r>
            <a:r>
              <a:rPr lang="en-US" sz="1400" b="0" strike="noStrike" spc="-1" dirty="0">
                <a:solidFill>
                  <a:srgbClr val="000000"/>
                </a:solidFill>
                <a:latin typeface="Times New Roman"/>
              </a:rPr>
              <a:t>(</a:t>
            </a:r>
            <a:r>
              <a:rPr lang="en-US" sz="1400" b="0" strike="noStrike" spc="-1" dirty="0" err="1">
                <a:solidFill>
                  <a:srgbClr val="000000"/>
                </a:solidFill>
                <a:latin typeface="Times New Roman"/>
              </a:rPr>
              <a:t>Ph.D</a:t>
            </a:r>
            <a:r>
              <a:rPr lang="en-US" sz="1400" b="0" strike="noStrike" spc="-1" dirty="0">
                <a:solidFill>
                  <a:srgbClr val="000000"/>
                </a:solidFill>
                <a:latin typeface="Times New Roman"/>
              </a:rPr>
              <a:t>)</a:t>
            </a:r>
            <a:endParaRPr lang="en-IN" sz="1400" b="0" strike="noStrike" spc="-1" dirty="0">
              <a:latin typeface="Arial"/>
            </a:endParaRPr>
          </a:p>
          <a:p>
            <a:pPr algn="ctr">
              <a:lnSpc>
                <a:spcPct val="90000"/>
              </a:lnSpc>
              <a:spcBef>
                <a:spcPts val="201"/>
              </a:spcBef>
              <a:tabLst>
                <a:tab pos="0" algn="l"/>
              </a:tabLst>
            </a:pPr>
            <a:r>
              <a:rPr lang="en-IN" sz="1400" b="0" strike="noStrike" spc="-1" dirty="0">
                <a:solidFill>
                  <a:srgbClr val="000000"/>
                </a:solidFill>
                <a:latin typeface="Times New Roman"/>
              </a:rPr>
              <a:t>Assistant Professor</a:t>
            </a:r>
            <a:endParaRPr lang="en-IN" sz="1400" b="0" strike="noStrike" spc="-1" dirty="0">
              <a:latin typeface="Arial"/>
            </a:endParaRPr>
          </a:p>
        </p:txBody>
      </p:sp>
      <p:sp>
        <p:nvSpPr>
          <p:cNvPr id="89" name="Subtitle 11"/>
          <p:cNvSpPr/>
          <p:nvPr/>
        </p:nvSpPr>
        <p:spPr>
          <a:xfrm>
            <a:off x="1514520" y="5162400"/>
            <a:ext cx="9162720" cy="14266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57000" lnSpcReduction="20000"/>
          </a:bodyPr>
          <a:lstStyle/>
          <a:p>
            <a:pPr algn="ctr">
              <a:lnSpc>
                <a:spcPct val="90000"/>
              </a:lnSpc>
              <a:spcBef>
                <a:spcPts val="499"/>
              </a:spcBef>
              <a:tabLst>
                <a:tab pos="0" algn="l"/>
              </a:tabLst>
            </a:pPr>
            <a:r>
              <a:rPr lang="en-US" sz="4200" b="0" strike="noStrike" spc="-1" dirty="0">
                <a:solidFill>
                  <a:srgbClr val="000000"/>
                </a:solidFill>
                <a:latin typeface="Times New Roman"/>
              </a:rPr>
              <a:t>Department of Computer Science and Engineering      </a:t>
            </a:r>
            <a:endParaRPr lang="en-IN" sz="4200" b="0" strike="noStrike" spc="-1" dirty="0">
              <a:latin typeface="Arial"/>
            </a:endParaRPr>
          </a:p>
          <a:p>
            <a:pPr algn="ctr">
              <a:lnSpc>
                <a:spcPct val="90000"/>
              </a:lnSpc>
              <a:spcBef>
                <a:spcPts val="499"/>
              </a:spcBef>
              <a:tabLst>
                <a:tab pos="0" algn="l"/>
              </a:tabLst>
            </a:pPr>
            <a:r>
              <a:rPr lang="en-US" sz="6500" b="0" strike="noStrike" spc="-1" dirty="0">
                <a:solidFill>
                  <a:srgbClr val="FF0000"/>
                </a:solidFill>
                <a:latin typeface="Times New Roman"/>
              </a:rPr>
              <a:t>Srinivasa Ramanujan Institute of Technology</a:t>
            </a:r>
            <a:endParaRPr lang="en-IN" sz="6500" b="0" strike="noStrike" spc="-1" dirty="0">
              <a:latin typeface="Arial"/>
            </a:endParaRPr>
          </a:p>
          <a:p>
            <a:pPr algn="ctr">
              <a:lnSpc>
                <a:spcPct val="90000"/>
              </a:lnSpc>
              <a:spcBef>
                <a:spcPts val="300"/>
              </a:spcBef>
              <a:tabLst>
                <a:tab pos="0" algn="l"/>
              </a:tabLst>
            </a:pPr>
            <a:r>
              <a:rPr lang="en-US" sz="1800" b="1" strike="noStrike" spc="-1" dirty="0">
                <a:solidFill>
                  <a:srgbClr val="000000"/>
                </a:solidFill>
                <a:latin typeface="Times New Roman"/>
                <a:ea typeface="Times New Roman"/>
              </a:rPr>
              <a:t>(</a:t>
            </a:r>
            <a:r>
              <a:rPr lang="en-US" sz="2000" b="1" strike="noStrike" spc="-1" dirty="0">
                <a:solidFill>
                  <a:srgbClr val="000000"/>
                </a:solidFill>
                <a:latin typeface="Verdana"/>
                <a:ea typeface="Times New Roman"/>
              </a:rPr>
              <a:t>Autonomous)</a:t>
            </a:r>
            <a:endParaRPr lang="en-IN" sz="2000" b="0" strike="noStrike" spc="-1" dirty="0">
              <a:latin typeface="Arial"/>
            </a:endParaRPr>
          </a:p>
          <a:p>
            <a:pPr algn="ctr">
              <a:lnSpc>
                <a:spcPct val="90000"/>
              </a:lnSpc>
              <a:spcBef>
                <a:spcPts val="1001"/>
              </a:spcBef>
              <a:spcAft>
                <a:spcPts val="99"/>
              </a:spcAft>
              <a:tabLst>
                <a:tab pos="0" algn="l"/>
              </a:tabLst>
            </a:pPr>
            <a:r>
              <a:rPr lang="en-US" sz="2500" b="1" strike="noStrike" spc="-1" dirty="0">
                <a:solidFill>
                  <a:srgbClr val="1F4E79"/>
                </a:solidFill>
                <a:latin typeface="Times New Roman"/>
                <a:ea typeface="Times New Roman"/>
              </a:rPr>
              <a:t>2023 - 2024</a:t>
            </a:r>
            <a:endParaRPr lang="en-IN" sz="2500" b="0" strike="noStrike" spc="-1" dirty="0">
              <a:latin typeface="Arial"/>
            </a:endParaRPr>
          </a:p>
          <a:p>
            <a:pPr algn="ctr">
              <a:lnSpc>
                <a:spcPct val="90000"/>
              </a:lnSpc>
              <a:spcBef>
                <a:spcPts val="1001"/>
              </a:spcBef>
              <a:tabLst>
                <a:tab pos="0" algn="l"/>
              </a:tabLst>
            </a:pPr>
            <a:endParaRPr lang="en-IN" sz="2500" b="0" strike="noStrike" spc="-1" dirty="0">
              <a:latin typeface="Arial"/>
            </a:endParaRPr>
          </a:p>
        </p:txBody>
      </p:sp>
      <p:sp>
        <p:nvSpPr>
          <p:cNvPr id="90" name="Subtitle 11"/>
          <p:cNvSpPr/>
          <p:nvPr/>
        </p:nvSpPr>
        <p:spPr>
          <a:xfrm>
            <a:off x="2167200" y="1598760"/>
            <a:ext cx="2523240" cy="58464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88000" lnSpcReduction="10000"/>
          </a:bodyPr>
          <a:lstStyle/>
          <a:p>
            <a:pPr algn="ctr">
              <a:lnSpc>
                <a:spcPct val="90000"/>
              </a:lnSpc>
              <a:spcBef>
                <a:spcPts val="300"/>
              </a:spcBef>
              <a:tabLst>
                <a:tab pos="0" algn="l"/>
              </a:tabLst>
            </a:pPr>
            <a:r>
              <a:rPr lang="en-US" sz="2600" spc="-1" dirty="0">
                <a:solidFill>
                  <a:srgbClr val="000000"/>
                </a:solidFill>
                <a:latin typeface="Times New Roman"/>
              </a:rPr>
              <a:t>B</a:t>
            </a:r>
            <a:r>
              <a:rPr lang="en-US" sz="2600" b="0" strike="noStrike" spc="-1" dirty="0">
                <a:solidFill>
                  <a:srgbClr val="000000"/>
                </a:solidFill>
                <a:latin typeface="Times New Roman"/>
              </a:rPr>
              <a:t> </a:t>
            </a:r>
            <a:r>
              <a:rPr lang="en-US" sz="2600" spc="-1" dirty="0" err="1">
                <a:solidFill>
                  <a:srgbClr val="000000"/>
                </a:solidFill>
                <a:latin typeface="Times New Roman"/>
              </a:rPr>
              <a:t>Amrutha</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rPr>
              <a:t>Roll No. </a:t>
            </a:r>
            <a:r>
              <a:rPr lang="en-US" sz="1200" spc="-1" dirty="0">
                <a:solidFill>
                  <a:srgbClr val="000000"/>
                </a:solidFill>
                <a:latin typeface="Times New Roman"/>
              </a:rPr>
              <a:t>204G1A0509</a:t>
            </a:r>
            <a:endParaRPr lang="en-IN" sz="1200" b="0" strike="noStrike" spc="-1" dirty="0">
              <a:latin typeface="Arial"/>
            </a:endParaRPr>
          </a:p>
        </p:txBody>
      </p:sp>
      <p:sp>
        <p:nvSpPr>
          <p:cNvPr id="91" name="Subtitle 11"/>
          <p:cNvSpPr/>
          <p:nvPr/>
        </p:nvSpPr>
        <p:spPr>
          <a:xfrm>
            <a:off x="7198200" y="1625760"/>
            <a:ext cx="2017080" cy="58464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88000" lnSpcReduction="10000"/>
          </a:bodyPr>
          <a:lstStyle/>
          <a:p>
            <a:pPr algn="ctr">
              <a:lnSpc>
                <a:spcPct val="90000"/>
              </a:lnSpc>
              <a:spcBef>
                <a:spcPts val="300"/>
              </a:spcBef>
              <a:tabLst>
                <a:tab pos="0" algn="l"/>
              </a:tabLst>
            </a:pPr>
            <a:r>
              <a:rPr lang="en-US" sz="2600" spc="-1" dirty="0">
                <a:solidFill>
                  <a:srgbClr val="000000"/>
                </a:solidFill>
                <a:latin typeface="Times New Roman"/>
              </a:rPr>
              <a:t>S Diya </a:t>
            </a:r>
            <a:r>
              <a:rPr lang="en-US" sz="2600" spc="-1" dirty="0" err="1">
                <a:solidFill>
                  <a:srgbClr val="000000"/>
                </a:solidFill>
                <a:latin typeface="Times New Roman"/>
              </a:rPr>
              <a:t>Farnaaz</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rPr>
              <a:t>Roll No. </a:t>
            </a:r>
            <a:r>
              <a:rPr lang="en-US" sz="1200" spc="-1" dirty="0">
                <a:solidFill>
                  <a:srgbClr val="000000"/>
                </a:solidFill>
                <a:latin typeface="Times New Roman"/>
              </a:rPr>
              <a:t>20</a:t>
            </a:r>
            <a:r>
              <a:rPr lang="en-US" sz="1200" b="0" strike="noStrike" spc="-1" dirty="0">
                <a:solidFill>
                  <a:srgbClr val="000000"/>
                </a:solidFill>
                <a:latin typeface="Times New Roman"/>
              </a:rPr>
              <a:t>4G10A529</a:t>
            </a:r>
            <a:endParaRPr lang="en-IN" sz="1200" b="0" strike="noStrike" spc="-1" dirty="0">
              <a:latin typeface="Arial"/>
            </a:endParaRPr>
          </a:p>
        </p:txBody>
      </p:sp>
      <p:sp>
        <p:nvSpPr>
          <p:cNvPr id="92" name="Subtitle 11"/>
          <p:cNvSpPr/>
          <p:nvPr/>
        </p:nvSpPr>
        <p:spPr>
          <a:xfrm>
            <a:off x="320760" y="1598760"/>
            <a:ext cx="2382480" cy="5842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88000" lnSpcReduction="10000"/>
          </a:bodyPr>
          <a:lstStyle/>
          <a:p>
            <a:pPr algn="ctr">
              <a:lnSpc>
                <a:spcPct val="90000"/>
              </a:lnSpc>
              <a:spcBef>
                <a:spcPts val="300"/>
              </a:spcBef>
              <a:tabLst>
                <a:tab pos="0" algn="l"/>
              </a:tabLst>
            </a:pPr>
            <a:r>
              <a:rPr lang="en-US" sz="2600" spc="-1" dirty="0">
                <a:solidFill>
                  <a:srgbClr val="000000"/>
                </a:solidFill>
                <a:latin typeface="Times New Roman"/>
              </a:rPr>
              <a:t>S</a:t>
            </a:r>
            <a:r>
              <a:rPr lang="en-US" sz="2600" b="0" strike="noStrike" spc="-1" dirty="0">
                <a:solidFill>
                  <a:srgbClr val="000000"/>
                </a:solidFill>
                <a:latin typeface="Times New Roman"/>
              </a:rPr>
              <a:t> </a:t>
            </a:r>
            <a:r>
              <a:rPr lang="en-US" sz="2600" b="0" strike="noStrike" spc="-1" dirty="0" err="1">
                <a:solidFill>
                  <a:srgbClr val="000000"/>
                </a:solidFill>
                <a:latin typeface="Times New Roman"/>
              </a:rPr>
              <a:t>Eswari</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rPr>
              <a:t>Roll No. </a:t>
            </a:r>
            <a:r>
              <a:rPr lang="en-US" sz="1200" spc="-1" dirty="0">
                <a:solidFill>
                  <a:srgbClr val="000000"/>
                </a:solidFill>
                <a:latin typeface="Times New Roman"/>
              </a:rPr>
              <a:t>204G1A0530</a:t>
            </a:r>
            <a:endParaRPr lang="en-IN" sz="1200" b="0" strike="noStrike" spc="-1" dirty="0">
              <a:latin typeface="Arial"/>
            </a:endParaRPr>
          </a:p>
        </p:txBody>
      </p:sp>
      <p:sp>
        <p:nvSpPr>
          <p:cNvPr id="93" name="Rectangle: Rounded Corners 16"/>
          <p:cNvSpPr/>
          <p:nvPr/>
        </p:nvSpPr>
        <p:spPr>
          <a:xfrm>
            <a:off x="742680" y="336240"/>
            <a:ext cx="10527840" cy="942120"/>
          </a:xfrm>
          <a:prstGeom prst="roundRect">
            <a:avLst>
              <a:gd name="adj" fmla="val 16667"/>
            </a:avLst>
          </a:prstGeom>
          <a:solidFill>
            <a:srgbClr val="FF6600"/>
          </a:solidFill>
          <a:ln w="0">
            <a:noFill/>
          </a:ln>
          <a:effectLst>
            <a:outerShdw blurRad="57240" dist="19080" dir="5400000" algn="ctr" rotWithShape="0">
              <a:srgbClr val="000000">
                <a:alpha val="63000"/>
              </a:srgbClr>
            </a:outerShdw>
          </a:effectLst>
        </p:spPr>
        <p:style>
          <a:lnRef idx="0">
            <a:schemeClr val="accent6"/>
          </a:lnRef>
          <a:fillRef idx="3">
            <a:schemeClr val="accent6"/>
          </a:fillRef>
          <a:effectRef idx="3">
            <a:schemeClr val="accent6"/>
          </a:effectRef>
          <a:fontRef idx="minor"/>
        </p:style>
        <p:txBody>
          <a:bodyPr lIns="90000" tIns="45000" rIns="90000" bIns="45000" anchor="ctr">
            <a:noAutofit/>
          </a:bodyPr>
          <a:lstStyle/>
          <a:p>
            <a:pPr algn="ctr">
              <a:lnSpc>
                <a:spcPct val="100000"/>
              </a:lnSpc>
            </a:pPr>
            <a:r>
              <a:rPr lang="en-US" sz="3200" dirty="0">
                <a:latin typeface="Times New Roman" panose="02020603050405020304" pitchFamily="18" charset="0"/>
                <a:cs typeface="Times New Roman" panose="02020603050405020304" pitchFamily="18" charset="0"/>
              </a:rPr>
              <a:t>Machine Learning Based Analysis of Crypto Currency Market Financial Risk Management</a:t>
            </a:r>
            <a:endParaRPr lang="en-IN" sz="3200" b="0" strike="noStrike" spc="-1" dirty="0">
              <a:latin typeface="Times New Roman" panose="02020603050405020304" pitchFamily="18" charset="0"/>
              <a:cs typeface="Times New Roman" panose="02020603050405020304" pitchFamily="18" charset="0"/>
            </a:endParaRPr>
          </a:p>
        </p:txBody>
      </p:sp>
      <p:sp>
        <p:nvSpPr>
          <p:cNvPr id="94" name="Rectangle 17"/>
          <p:cNvSpPr/>
          <p:nvPr/>
        </p:nvSpPr>
        <p:spPr>
          <a:xfrm>
            <a:off x="2714760" y="1261800"/>
            <a:ext cx="6761880" cy="349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7000"/>
              </a:lnSpc>
              <a:spcBef>
                <a:spcPts val="499"/>
              </a:spcBef>
              <a:spcAft>
                <a:spcPts val="499"/>
              </a:spcAft>
            </a:pPr>
            <a:r>
              <a:rPr lang="en-IN" sz="1600" b="0" i="1" strike="noStrike" spc="-1">
                <a:solidFill>
                  <a:srgbClr val="000000"/>
                </a:solidFill>
                <a:latin typeface="Times New Roman"/>
                <a:ea typeface="Calibri"/>
              </a:rPr>
              <a:t>by</a:t>
            </a:r>
            <a:endParaRPr lang="en-IN" sz="1600" b="0" strike="noStrike" spc="-1">
              <a:latin typeface="Arial"/>
            </a:endParaRPr>
          </a:p>
        </p:txBody>
      </p:sp>
      <p:pic>
        <p:nvPicPr>
          <p:cNvPr id="95" name="Picture 4"/>
          <p:cNvPicPr/>
          <p:nvPr/>
        </p:nvPicPr>
        <p:blipFill>
          <a:blip r:embed="rId3"/>
          <a:stretch/>
        </p:blipFill>
        <p:spPr>
          <a:xfrm>
            <a:off x="5174280" y="3476880"/>
            <a:ext cx="1843200" cy="1685160"/>
          </a:xfrm>
          <a:prstGeom prst="rect">
            <a:avLst/>
          </a:prstGeom>
          <a:ln w="0">
            <a:noFill/>
          </a:ln>
        </p:spPr>
      </p:pic>
      <p:sp>
        <p:nvSpPr>
          <p:cNvPr id="96" name="Subtitle 11"/>
          <p:cNvSpPr/>
          <p:nvPr/>
        </p:nvSpPr>
        <p:spPr>
          <a:xfrm>
            <a:off x="9349920" y="1636560"/>
            <a:ext cx="2017080" cy="58464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4500" lnSpcReduction="10000"/>
          </a:bodyPr>
          <a:lstStyle/>
          <a:p>
            <a:pPr algn="ctr">
              <a:lnSpc>
                <a:spcPct val="90000"/>
              </a:lnSpc>
              <a:spcBef>
                <a:spcPts val="300"/>
              </a:spcBef>
              <a:tabLst>
                <a:tab pos="0" algn="l"/>
              </a:tabLst>
            </a:pPr>
            <a:r>
              <a:rPr lang="en-US" sz="2600" spc="-1" dirty="0">
                <a:solidFill>
                  <a:srgbClr val="000000"/>
                </a:solidFill>
                <a:latin typeface="Times New Roman"/>
              </a:rPr>
              <a:t>V Manohar</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rPr>
              <a:t>Roll No. </a:t>
            </a:r>
            <a:r>
              <a:rPr lang="en-US" sz="1200" spc="-1" dirty="0">
                <a:solidFill>
                  <a:srgbClr val="000000"/>
                </a:solidFill>
                <a:latin typeface="Times New Roman"/>
              </a:rPr>
              <a:t>204G1A0553</a:t>
            </a:r>
            <a:endParaRPr lang="en-IN" sz="1200" b="0" strike="noStrike" spc="-1" dirty="0">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14731"/>
    </mc:Choice>
    <mc:Fallback>
      <p:transition spd="slow" advTm="1473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PlaceHolder 2"/>
          <p:cNvSpPr>
            <a:spLocks noGrp="1"/>
          </p:cNvSpPr>
          <p:nvPr>
            <p:ph type="title"/>
          </p:nvPr>
        </p:nvSpPr>
        <p:spPr>
          <a:xfrm>
            <a:off x="24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dirty="0">
                <a:solidFill>
                  <a:srgbClr val="FFFFFF"/>
                </a:solidFill>
                <a:latin typeface="Times New Roman"/>
              </a:rPr>
              <a:t>Proposed System</a:t>
            </a:r>
            <a:endParaRPr lang="en-US" sz="4400" b="0" strike="noStrike" spc="-1" dirty="0">
              <a:solidFill>
                <a:srgbClr val="000000"/>
              </a:solidFill>
              <a:latin typeface="Calibri"/>
            </a:endParaRPr>
          </a:p>
        </p:txBody>
      </p:sp>
      <p:sp>
        <p:nvSpPr>
          <p:cNvPr id="5" name="TextBox 4">
            <a:extLst>
              <a:ext uri="{FF2B5EF4-FFF2-40B4-BE49-F238E27FC236}">
                <a16:creationId xmlns:a16="http://schemas.microsoft.com/office/drawing/2014/main" id="{CEB6C8BA-33CF-2E5C-E3D0-071A6DD5DF8B}"/>
              </a:ext>
            </a:extLst>
          </p:cNvPr>
          <p:cNvSpPr txBox="1"/>
          <p:nvPr/>
        </p:nvSpPr>
        <p:spPr>
          <a:xfrm>
            <a:off x="-1" y="947520"/>
            <a:ext cx="12191759" cy="5262979"/>
          </a:xfrm>
          <a:prstGeom prst="rect">
            <a:avLst/>
          </a:prstGeom>
          <a:noFill/>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The objectives of this proposed system: </a:t>
            </a:r>
            <a:endParaRPr lang="en-US" sz="2400" dirty="0">
              <a:latin typeface="Times New Roman" panose="02020603050405020304" pitchFamily="18" charset="0"/>
              <a:cs typeface="Times New Roman" panose="02020603050405020304" pitchFamily="18" charset="0"/>
            </a:endParaRPr>
          </a:p>
          <a:p>
            <a:pPr algn="just"/>
            <a:endParaRPr lang="en-US" sz="2400" b="1"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1.Diverse Models </a:t>
            </a:r>
            <a:r>
              <a:rPr lang="en-US" sz="2400" dirty="0">
                <a:latin typeface="Times New Roman" panose="02020603050405020304" pitchFamily="18" charset="0"/>
                <a:cs typeface="Times New Roman" panose="02020603050405020304" pitchFamily="18" charset="0"/>
              </a:rPr>
              <a:t>:Use a mix of models like Decision Trees, Random Forests, MLP classifiers, Ada Boost, and Extra Tree Classifier.</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2.Careful Selection </a:t>
            </a:r>
            <a:r>
              <a:rPr lang="en-US" sz="2400" dirty="0">
                <a:latin typeface="Times New Roman" panose="02020603050405020304" pitchFamily="18" charset="0"/>
                <a:cs typeface="Times New Roman" panose="02020603050405020304" pitchFamily="18" charset="0"/>
              </a:rPr>
              <a:t>:Choose models that suit the complexities of cryptocurrency markets and challenges of risk assessment.</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3.Leverage Strengths </a:t>
            </a:r>
            <a:r>
              <a:rPr lang="en-US" sz="2400" dirty="0">
                <a:latin typeface="Times New Roman" panose="02020603050405020304" pitchFamily="18" charset="0"/>
                <a:cs typeface="Times New Roman" panose="02020603050405020304" pitchFamily="18" charset="0"/>
              </a:rPr>
              <a:t>:Each model has unique strengths: Decision Trees offer transparency, Random Forests use ensemble techniques, MLP classifiers excel in pattern recognition, AdaBoost iteratively improves, and Extra Tree Classifier enhances generalization.</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4.Transparency :</a:t>
            </a:r>
            <a:r>
              <a:rPr lang="en-US" sz="2400" dirty="0">
                <a:latin typeface="Times New Roman" panose="02020603050405020304" pitchFamily="18" charset="0"/>
                <a:cs typeface="Times New Roman" panose="02020603050405020304" pitchFamily="18" charset="0"/>
              </a:rPr>
              <a:t>Decision Trees provide clear decision paths for easy interpretation of risk factors.</a:t>
            </a:r>
          </a:p>
        </p:txBody>
      </p:sp>
    </p:spTree>
  </p:cSld>
  <p:clrMapOvr>
    <a:masterClrMapping/>
  </p:clrMapOvr>
  <mc:AlternateContent xmlns:mc="http://schemas.openxmlformats.org/markup-compatibility/2006">
    <mc:Choice xmlns:p14="http://schemas.microsoft.com/office/powerpoint/2010/main" Requires="p14">
      <p:transition spd="slow" p14:dur="2000" advTm="369"/>
    </mc:Choice>
    <mc:Fallback>
      <p:transition spd="slow" advTm="36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E2097-7086-C9FA-D147-D0BDA2701E0E}"/>
            </a:ext>
          </a:extLst>
        </p:cNvPr>
        <p:cNvGrpSpPr/>
        <p:nvPr/>
      </p:nvGrpSpPr>
      <p:grpSpPr>
        <a:xfrm>
          <a:off x="0" y="0"/>
          <a:ext cx="0" cy="0"/>
          <a:chOff x="0" y="0"/>
          <a:chExt cx="0" cy="0"/>
        </a:xfrm>
      </p:grpSpPr>
      <p:sp>
        <p:nvSpPr>
          <p:cNvPr id="110" name="PlaceHolder 2">
            <a:extLst>
              <a:ext uri="{FF2B5EF4-FFF2-40B4-BE49-F238E27FC236}">
                <a16:creationId xmlns:a16="http://schemas.microsoft.com/office/drawing/2014/main" id="{D4B60FE2-5D20-3490-F101-CA43C0664B71}"/>
              </a:ext>
            </a:extLst>
          </p:cNvPr>
          <p:cNvSpPr>
            <a:spLocks noGrp="1"/>
          </p:cNvSpPr>
          <p:nvPr>
            <p:ph type="title"/>
          </p:nvPr>
        </p:nvSpPr>
        <p:spPr>
          <a:xfrm>
            <a:off x="24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dirty="0">
                <a:solidFill>
                  <a:srgbClr val="FFFFFF"/>
                </a:solidFill>
                <a:latin typeface="Times New Roman"/>
              </a:rPr>
              <a:t>Proposed System</a:t>
            </a:r>
            <a:endParaRPr lang="en-US" sz="4400" b="0" strike="noStrike" spc="-1" dirty="0">
              <a:solidFill>
                <a:srgbClr val="000000"/>
              </a:solidFill>
              <a:latin typeface="Calibri"/>
            </a:endParaRPr>
          </a:p>
        </p:txBody>
      </p:sp>
      <p:sp>
        <p:nvSpPr>
          <p:cNvPr id="5" name="TextBox 4">
            <a:extLst>
              <a:ext uri="{FF2B5EF4-FFF2-40B4-BE49-F238E27FC236}">
                <a16:creationId xmlns:a16="http://schemas.microsoft.com/office/drawing/2014/main" id="{0C8D1E02-E64A-1B92-4387-234C811FEA26}"/>
              </a:ext>
            </a:extLst>
          </p:cNvPr>
          <p:cNvSpPr txBox="1"/>
          <p:nvPr/>
        </p:nvSpPr>
        <p:spPr>
          <a:xfrm>
            <a:off x="-1" y="947520"/>
            <a:ext cx="12191759" cy="4154984"/>
          </a:xfrm>
          <a:prstGeom prst="rect">
            <a:avLst/>
          </a:prstGeom>
          <a:noFill/>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5.Ensemble Methods </a:t>
            </a:r>
            <a:r>
              <a:rPr lang="en-US" sz="2400" dirty="0">
                <a:latin typeface="Times New Roman" panose="02020603050405020304" pitchFamily="18" charset="0"/>
                <a:cs typeface="Times New Roman" panose="02020603050405020304" pitchFamily="18" charset="0"/>
              </a:rPr>
              <a:t>:Random Forests and AdaBoost combine predictions for improved accuracy and robustness.</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6.Pattern Recognition </a:t>
            </a:r>
            <a:r>
              <a:rPr lang="en-US" sz="2400" dirty="0">
                <a:latin typeface="Times New Roman" panose="02020603050405020304" pitchFamily="18" charset="0"/>
                <a:cs typeface="Times New Roman" panose="02020603050405020304" pitchFamily="18" charset="0"/>
              </a:rPr>
              <a:t>:MLP classifiers capture intricate patterns in market data for better risk assessment.</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7.Iterative Improvement: </a:t>
            </a:r>
            <a:r>
              <a:rPr lang="en-US" sz="2400" dirty="0">
                <a:latin typeface="Times New Roman" panose="02020603050405020304" pitchFamily="18" charset="0"/>
                <a:cs typeface="Times New Roman" panose="02020603050405020304" pitchFamily="18" charset="0"/>
              </a:rPr>
              <a:t>AdaBoost adjusts weights of misclassified instances over iterations, refining predictions.</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8.Randomness for Generalization: </a:t>
            </a:r>
            <a:r>
              <a:rPr lang="en-US" sz="2400" dirty="0">
                <a:latin typeface="Times New Roman" panose="02020603050405020304" pitchFamily="18" charset="0"/>
                <a:cs typeface="Times New Roman" panose="02020603050405020304" pitchFamily="18" charset="0"/>
              </a:rPr>
              <a:t>Extra Tree Classifier introduces randomness to reduce variance and improve generalization, crucial for navigating cryptocurrency market complexities.</a:t>
            </a:r>
          </a:p>
        </p:txBody>
      </p:sp>
    </p:spTree>
    <p:extLst>
      <p:ext uri="{BB962C8B-B14F-4D97-AF65-F5344CB8AC3E}">
        <p14:creationId xmlns:p14="http://schemas.microsoft.com/office/powerpoint/2010/main" val="3740931306"/>
      </p:ext>
    </p:extLst>
  </p:cSld>
  <p:clrMapOvr>
    <a:masterClrMapping/>
  </p:clrMapOvr>
  <mc:AlternateContent xmlns:mc="http://schemas.openxmlformats.org/markup-compatibility/2006">
    <mc:Choice xmlns:p14="http://schemas.microsoft.com/office/powerpoint/2010/main" Requires="p14">
      <p:transition spd="slow" p14:dur="2000" advTm="440"/>
    </mc:Choice>
    <mc:Fallback>
      <p:transition spd="slow" advTm="44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EDD65-F170-9BDA-094A-414FD4786EEC}"/>
            </a:ext>
          </a:extLst>
        </p:cNvPr>
        <p:cNvGrpSpPr/>
        <p:nvPr/>
      </p:nvGrpSpPr>
      <p:grpSpPr>
        <a:xfrm>
          <a:off x="0" y="0"/>
          <a:ext cx="0" cy="0"/>
          <a:chOff x="0" y="0"/>
          <a:chExt cx="0" cy="0"/>
        </a:xfrm>
      </p:grpSpPr>
      <p:sp>
        <p:nvSpPr>
          <p:cNvPr id="110" name="PlaceHolder 2">
            <a:extLst>
              <a:ext uri="{FF2B5EF4-FFF2-40B4-BE49-F238E27FC236}">
                <a16:creationId xmlns:a16="http://schemas.microsoft.com/office/drawing/2014/main" id="{9D2296E4-185E-E714-A5F5-886BC4DF495F}"/>
              </a:ext>
            </a:extLst>
          </p:cNvPr>
          <p:cNvSpPr>
            <a:spLocks noGrp="1"/>
          </p:cNvSpPr>
          <p:nvPr>
            <p:ph type="title"/>
          </p:nvPr>
        </p:nvSpPr>
        <p:spPr>
          <a:xfrm>
            <a:off x="24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lnSpc>
                <a:spcPct val="90000"/>
              </a:lnSpc>
            </a:pPr>
            <a:r>
              <a:rPr lang="en-US" sz="4400" b="0" strike="noStrike" spc="-1" dirty="0">
                <a:solidFill>
                  <a:srgbClr val="FFFFFF"/>
                </a:solidFill>
                <a:latin typeface="Times New Roman"/>
              </a:rPr>
              <a:t>Planning</a:t>
            </a:r>
            <a:endParaRPr lang="en-US" sz="4400" b="0" strike="noStrike" spc="-1" dirty="0">
              <a:solidFill>
                <a:srgbClr val="000000"/>
              </a:solidFill>
              <a:latin typeface="Calibri"/>
            </a:endParaRPr>
          </a:p>
        </p:txBody>
      </p:sp>
      <p:sp>
        <p:nvSpPr>
          <p:cNvPr id="2" name="Rectangle 1">
            <a:extLst>
              <a:ext uri="{FF2B5EF4-FFF2-40B4-BE49-F238E27FC236}">
                <a16:creationId xmlns:a16="http://schemas.microsoft.com/office/drawing/2014/main" id="{62C09CF4-88B1-1B8B-EDB9-C240601C2186}"/>
              </a:ext>
            </a:extLst>
          </p:cNvPr>
          <p:cNvSpPr/>
          <p:nvPr/>
        </p:nvSpPr>
        <p:spPr>
          <a:xfrm>
            <a:off x="199320" y="947520"/>
            <a:ext cx="11793120" cy="4154984"/>
          </a:xfrm>
          <a:prstGeom prst="rect">
            <a:avLst/>
          </a:prstGeom>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Objectives :</a:t>
            </a:r>
          </a:p>
          <a:p>
            <a:pPr algn="just"/>
            <a:r>
              <a:rPr lang="en-US" sz="2400" dirty="0">
                <a:latin typeface="Times New Roman" panose="02020603050405020304" pitchFamily="18" charset="0"/>
                <a:cs typeface="Times New Roman" panose="02020603050405020304" pitchFamily="18" charset="0"/>
              </a:rPr>
              <a:t>The Objectives of this project are</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Collect the data , preprocess the collected data set and finally train the data set.</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Find the Accuracy of Algorithms used in the project.</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To predict the Risk found or not while investing in crypto markets.</a:t>
            </a:r>
          </a:p>
          <a:p>
            <a:pPr marL="342900" indent="-342900"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Performance</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Filter the data set and find the Accuracy of different algorithms used in the implementation of the project.</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Predicting whether risk found or not based on the inputs collected from the user.</a:t>
            </a:r>
          </a:p>
          <a:p>
            <a:pPr marL="342900" indent="-342900"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0018247"/>
      </p:ext>
    </p:extLst>
  </p:cSld>
  <p:clrMapOvr>
    <a:masterClrMapping/>
  </p:clrMapOvr>
  <mc:AlternateContent xmlns:mc="http://schemas.openxmlformats.org/markup-compatibility/2006">
    <mc:Choice xmlns:p14="http://schemas.microsoft.com/office/powerpoint/2010/main" Requires="p14">
      <p:transition spd="slow" p14:dur="2000" advTm="346"/>
    </mc:Choice>
    <mc:Fallback>
      <p:transition spd="slow" advTm="34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Planning</a:t>
            </a:r>
          </a:p>
        </p:txBody>
      </p:sp>
      <p:sp>
        <p:nvSpPr>
          <p:cNvPr id="3" name="Content Placeholder 2"/>
          <p:cNvSpPr>
            <a:spLocks noGrp="1"/>
          </p:cNvSpPr>
          <p:nvPr>
            <p:ph idx="1"/>
          </p:nvPr>
        </p:nvSpPr>
        <p:spPr/>
        <p:txBody>
          <a:bodyPr>
            <a:normAutofit lnSpcReduction="10000"/>
          </a:bodyPr>
          <a:lstStyle/>
          <a:p>
            <a:pPr algn="l">
              <a:buNone/>
            </a:pPr>
            <a:r>
              <a:rPr lang="en-US" sz="2400" b="1" dirty="0">
                <a:latin typeface="Times New Roman" panose="02020603050405020304" pitchFamily="18" charset="0"/>
                <a:cs typeface="Times New Roman" panose="02020603050405020304" pitchFamily="18" charset="0"/>
              </a:rPr>
              <a:t>Functional Requirements</a:t>
            </a:r>
          </a:p>
          <a:p>
            <a:pPr algn="l"/>
            <a:r>
              <a:rPr lang="en-US" sz="2400" spc="1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Authentication of user whenever he/she logs into the system.</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r>
              <a:rPr lang="en-US" sz="2400" dirty="0">
                <a:latin typeface="Times New Roman" panose="02020603050405020304" pitchFamily="18" charset="0"/>
                <a:cs typeface="Times New Roman" panose="02020603050405020304" pitchFamily="18" charset="0"/>
              </a:rPr>
              <a:t>User can reset their password through Forget Password Option.</a:t>
            </a:r>
          </a:p>
          <a:p>
            <a:pPr algn="l"/>
            <a:r>
              <a:rPr lang="en-US" sz="2400" dirty="0">
                <a:latin typeface="Times New Roman" panose="02020603050405020304" pitchFamily="18" charset="0"/>
                <a:cs typeface="Times New Roman" panose="02020603050405020304" pitchFamily="18" charset="0"/>
              </a:rPr>
              <a:t>User can see the filtered Data set.</a:t>
            </a:r>
          </a:p>
          <a:p>
            <a:pPr algn="l"/>
            <a:r>
              <a:rPr lang="en-US" sz="2400" dirty="0">
                <a:latin typeface="Times New Roman" panose="02020603050405020304" pitchFamily="18" charset="0"/>
                <a:cs typeface="Times New Roman" panose="02020603050405020304" pitchFamily="18" charset="0"/>
              </a:rPr>
              <a:t>User can see the comparison of different algorithm’s Accuracy by Graphs.</a:t>
            </a:r>
          </a:p>
          <a:p>
            <a:pPr algn="l">
              <a:buNone/>
            </a:pPr>
            <a:r>
              <a:rPr lang="en-US" sz="2400" b="1" dirty="0">
                <a:latin typeface="Times New Roman" panose="02020603050405020304" pitchFamily="18" charset="0"/>
                <a:cs typeface="Times New Roman" panose="02020603050405020304" pitchFamily="18" charset="0"/>
              </a:rPr>
              <a:t>Non-Functional Requirements</a:t>
            </a:r>
          </a:p>
          <a:p>
            <a:pPr algn="l"/>
            <a:r>
              <a:rPr lang="en-US" sz="2400" dirty="0">
                <a:latin typeface="Times New Roman" panose="02020603050405020304" pitchFamily="18" charset="0"/>
                <a:cs typeface="Times New Roman" panose="02020603050405020304" pitchFamily="18" charset="0"/>
              </a:rPr>
              <a:t>Flexibility</a:t>
            </a:r>
          </a:p>
          <a:p>
            <a:pPr algn="l"/>
            <a:r>
              <a:rPr lang="en-IN" altLang="en-US" sz="2400" dirty="0">
                <a:latin typeface="Times New Roman" panose="02020603050405020304" pitchFamily="18" charset="0"/>
                <a:cs typeface="Times New Roman" panose="02020603050405020304" pitchFamily="18" charset="0"/>
              </a:rPr>
              <a:t>Security </a:t>
            </a:r>
          </a:p>
          <a:p>
            <a:pPr algn="l"/>
            <a:r>
              <a:rPr lang="en-IN" altLang="en-US" sz="2400" dirty="0">
                <a:latin typeface="Times New Roman" panose="02020603050405020304" pitchFamily="18" charset="0"/>
                <a:cs typeface="Times New Roman" panose="02020603050405020304" pitchFamily="18" charset="0"/>
              </a:rPr>
              <a:t> Performance</a:t>
            </a:r>
          </a:p>
          <a:p>
            <a:pPr algn="l"/>
            <a:r>
              <a:rPr lang="en-IN" altLang="en-US" sz="2400" dirty="0">
                <a:latin typeface="Times New Roman" panose="02020603050405020304" pitchFamily="18" charset="0"/>
                <a:cs typeface="Times New Roman" panose="02020603050405020304" pitchFamily="18" charset="0"/>
              </a:rPr>
              <a:t>Reliability</a:t>
            </a:r>
          </a:p>
          <a:p>
            <a:pPr algn="l"/>
            <a:r>
              <a:rPr lang="en-IN" altLang="en-US" sz="2400" dirty="0">
                <a:latin typeface="Times New Roman" panose="02020603050405020304" pitchFamily="18" charset="0"/>
                <a:cs typeface="Times New Roman" panose="02020603050405020304" pitchFamily="18" charset="0"/>
              </a:rPr>
              <a:t>Usability</a:t>
            </a:r>
          </a:p>
          <a:p>
            <a:pPr algn="l"/>
            <a:r>
              <a:rPr lang="en-IN" altLang="en-US" sz="2400" dirty="0">
                <a:latin typeface="Times New Roman" panose="02020603050405020304" pitchFamily="18" charset="0"/>
                <a:cs typeface="Times New Roman" panose="02020603050405020304" pitchFamily="18" charset="0"/>
              </a:rPr>
              <a:t>Portability</a:t>
            </a:r>
          </a:p>
          <a:p>
            <a:pPr algn="l"/>
            <a:endParaRPr lang="en-US" sz="2400" b="1" dirty="0">
              <a:latin typeface="Times New Roman" panose="02020603050405020304" pitchFamily="18" charset="0"/>
              <a:cs typeface="Times New Roman" panose="02020603050405020304" pitchFamily="18" charset="0"/>
            </a:endParaRPr>
          </a:p>
          <a:p>
            <a:pPr algn="l">
              <a:buNone/>
            </a:pPr>
            <a:endParaRPr lang="en-US"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214"/>
    </mc:Choice>
    <mc:Fallback>
      <p:transition spd="slow" advTm="21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3E9F-14F9-A476-F12A-3B53AD825821}"/>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Planning</a:t>
            </a:r>
          </a:p>
        </p:txBody>
      </p:sp>
      <p:sp>
        <p:nvSpPr>
          <p:cNvPr id="3" name="Content Placeholder 2">
            <a:extLst>
              <a:ext uri="{FF2B5EF4-FFF2-40B4-BE49-F238E27FC236}">
                <a16:creationId xmlns:a16="http://schemas.microsoft.com/office/drawing/2014/main" id="{B6AF724D-C726-DD66-9796-9700A9EA22CA}"/>
              </a:ext>
            </a:extLst>
          </p:cNvPr>
          <p:cNvSpPr>
            <a:spLocks noGrp="1"/>
          </p:cNvSpPr>
          <p:nvPr>
            <p:ph idx="1"/>
          </p:nvPr>
        </p:nvSpPr>
        <p:spPr>
          <a:xfrm>
            <a:off x="206432" y="1097279"/>
            <a:ext cx="11779135" cy="5394960"/>
          </a:xfrm>
        </p:spPr>
        <p:txBody>
          <a:bodyPr>
            <a:normAutofit/>
          </a:bodyPr>
          <a:lstStyle/>
          <a:p>
            <a:pPr marL="0" indent="0" algn="just">
              <a:buNone/>
            </a:pPr>
            <a:r>
              <a:rPr lang="en-US" sz="2400" b="1" dirty="0">
                <a:latin typeface="Times New Roman" panose="02020603050405020304" pitchFamily="18" charset="0"/>
                <a:cs typeface="Times New Roman" panose="02020603050405020304" pitchFamily="18" charset="0"/>
              </a:rPr>
              <a:t>System Requirements:</a:t>
            </a:r>
          </a:p>
          <a:p>
            <a:pPr marL="0" indent="0" algn="just">
              <a:lnSpc>
                <a:spcPct val="110000"/>
              </a:lnSpc>
              <a:buNone/>
            </a:pPr>
            <a:r>
              <a:rPr lang="en-IN" sz="2400" b="1" dirty="0">
                <a:latin typeface="Times New Roman" panose="02020603050405020304" pitchFamily="18" charset="0"/>
                <a:cs typeface="Times New Roman" panose="02020603050405020304" pitchFamily="18" charset="0"/>
              </a:rPr>
              <a:t>H/W Configuration:</a:t>
            </a:r>
          </a:p>
          <a:p>
            <a:pPr algn="just">
              <a:lnSpc>
                <a:spcPct val="110000"/>
              </a:lnSpc>
            </a:pPr>
            <a:r>
              <a:rPr lang="en-IN" sz="2400" b="1"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Operating system :  Windows 7 or 7+</a:t>
            </a:r>
          </a:p>
          <a:p>
            <a:pPr algn="just">
              <a:lnSpc>
                <a:spcPct val="110000"/>
              </a:lnSpc>
            </a:pPr>
            <a:r>
              <a:rPr lang="en-IN" sz="2400" dirty="0">
                <a:latin typeface="Times New Roman" panose="02020603050405020304" pitchFamily="18" charset="0"/>
                <a:cs typeface="Times New Roman" panose="02020603050405020304" pitchFamily="18" charset="0"/>
              </a:rPr>
              <a:t>RAM :  8 GB</a:t>
            </a:r>
          </a:p>
          <a:p>
            <a:pPr algn="just">
              <a:lnSpc>
                <a:spcPct val="110000"/>
              </a:lnSpc>
            </a:pPr>
            <a:r>
              <a:rPr lang="en-IN" sz="2400" dirty="0">
                <a:latin typeface="Times New Roman" panose="02020603050405020304" pitchFamily="18" charset="0"/>
                <a:cs typeface="Times New Roman" panose="02020603050405020304" pitchFamily="18" charset="0"/>
              </a:rPr>
              <a:t>Hard disc or SSD :  More than 500 GB</a:t>
            </a:r>
          </a:p>
          <a:p>
            <a:pPr algn="just">
              <a:lnSpc>
                <a:spcPct val="110000"/>
              </a:lnSpc>
            </a:pPr>
            <a:r>
              <a:rPr lang="en-IN" sz="2400" dirty="0">
                <a:latin typeface="Times New Roman" panose="02020603050405020304" pitchFamily="18" charset="0"/>
                <a:cs typeface="Times New Roman" panose="02020603050405020304" pitchFamily="18" charset="0"/>
              </a:rPr>
              <a:t>Processor :  Intel 3rd generation or high or </a:t>
            </a:r>
            <a:r>
              <a:rPr lang="en-IN" sz="2400" dirty="0" err="1">
                <a:latin typeface="Times New Roman" panose="02020603050405020304" pitchFamily="18" charset="0"/>
                <a:cs typeface="Times New Roman" panose="02020603050405020304" pitchFamily="18" charset="0"/>
              </a:rPr>
              <a:t>Ryzen</a:t>
            </a:r>
            <a:r>
              <a:rPr lang="en-IN" sz="2400" dirty="0">
                <a:latin typeface="Times New Roman" panose="02020603050405020304" pitchFamily="18" charset="0"/>
                <a:cs typeface="Times New Roman" panose="02020603050405020304" pitchFamily="18" charset="0"/>
              </a:rPr>
              <a:t> with 8 GB RAM</a:t>
            </a:r>
            <a:endParaRPr lang="en-US" sz="2400" dirty="0">
              <a:latin typeface="Times New Roman" panose="02020603050405020304" pitchFamily="18" charset="0"/>
              <a:cs typeface="Times New Roman" panose="02020603050405020304" pitchFamily="18" charset="0"/>
            </a:endParaRPr>
          </a:p>
          <a:p>
            <a:pPr marL="0" indent="0" algn="just">
              <a:buNone/>
            </a:pPr>
            <a:r>
              <a:rPr lang="en-IN" sz="2400" b="1" dirty="0">
                <a:latin typeface="Times New Roman" panose="02020603050405020304" pitchFamily="18" charset="0"/>
                <a:cs typeface="Times New Roman" panose="02020603050405020304" pitchFamily="18" charset="0"/>
              </a:rPr>
              <a:t>Software Requirements:</a:t>
            </a:r>
          </a:p>
          <a:p>
            <a:pPr algn="just">
              <a:lnSpc>
                <a:spcPct val="110000"/>
              </a:lnSpc>
            </a:pPr>
            <a:r>
              <a:rPr lang="en-IN" sz="2400" dirty="0">
                <a:latin typeface="Times New Roman" panose="02020603050405020304" pitchFamily="18" charset="0"/>
                <a:cs typeface="Times New Roman" panose="02020603050405020304" pitchFamily="18" charset="0"/>
              </a:rPr>
              <a:t>Software’s :  Python 3.6 or high version</a:t>
            </a:r>
            <a:endParaRPr lang="en-US" sz="2400" dirty="0">
              <a:latin typeface="Times New Roman" panose="02020603050405020304" pitchFamily="18" charset="0"/>
              <a:cs typeface="Times New Roman" panose="02020603050405020304" pitchFamily="18" charset="0"/>
            </a:endParaRPr>
          </a:p>
          <a:p>
            <a:pPr algn="just">
              <a:lnSpc>
                <a:spcPct val="110000"/>
              </a:lnSpc>
            </a:pPr>
            <a:r>
              <a:rPr lang="en-IN" sz="2400" dirty="0">
                <a:latin typeface="Times New Roman" panose="02020603050405020304" pitchFamily="18" charset="0"/>
                <a:cs typeface="Times New Roman" panose="02020603050405020304" pitchFamily="18" charset="0"/>
              </a:rPr>
              <a:t>IDE :  PyCharm.</a:t>
            </a:r>
            <a:endParaRPr lang="en-US" sz="2400" dirty="0">
              <a:latin typeface="Times New Roman" panose="02020603050405020304" pitchFamily="18" charset="0"/>
              <a:cs typeface="Times New Roman" panose="02020603050405020304" pitchFamily="18" charset="0"/>
            </a:endParaRPr>
          </a:p>
          <a:p>
            <a:pPr algn="just">
              <a:lnSpc>
                <a:spcPct val="110000"/>
              </a:lnSpc>
            </a:pPr>
            <a:r>
              <a:rPr lang="en-IN" sz="2400" dirty="0">
                <a:latin typeface="Times New Roman" panose="02020603050405020304" pitchFamily="18" charset="0"/>
                <a:cs typeface="Times New Roman" panose="02020603050405020304" pitchFamily="18" charset="0"/>
              </a:rPr>
              <a:t>Framework :  Flask, pandas, </a:t>
            </a:r>
            <a:r>
              <a:rPr lang="en-IN" sz="2400" dirty="0" err="1">
                <a:latin typeface="Times New Roman" panose="02020603050405020304" pitchFamily="18" charset="0"/>
                <a:cs typeface="Times New Roman" panose="02020603050405020304" pitchFamily="18" charset="0"/>
              </a:rPr>
              <a:t>numPy</a:t>
            </a:r>
            <a:r>
              <a:rPr lang="en-IN" sz="2400" dirty="0">
                <a:latin typeface="Times New Roman" panose="02020603050405020304" pitchFamily="18" charset="0"/>
                <a:cs typeface="Times New Roman" panose="02020603050405020304" pitchFamily="18" charset="0"/>
              </a:rPr>
              <a:t> and Scikit-Learn</a:t>
            </a:r>
            <a:endParaRPr lang="en-US" sz="2400" dirty="0">
              <a:latin typeface="Times New Roman" panose="02020603050405020304" pitchFamily="18" charset="0"/>
              <a:cs typeface="Times New Roman" panose="02020603050405020304" pitchFamily="18" charset="0"/>
            </a:endParaRPr>
          </a:p>
          <a:p>
            <a:pPr marL="0" indent="0" algn="just" fontAlgn="base">
              <a:buNone/>
            </a:pPr>
            <a:endParaRPr lang="en-IN" sz="2400" dirty="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705946"/>
      </p:ext>
    </p:extLst>
  </p:cSld>
  <p:clrMapOvr>
    <a:masterClrMapping/>
  </p:clrMapOvr>
  <mc:AlternateContent xmlns:mc="http://schemas.openxmlformats.org/markup-compatibility/2006">
    <mc:Choice xmlns:p14="http://schemas.microsoft.com/office/powerpoint/2010/main" Requires="p14">
      <p:transition spd="slow" p14:dur="2000" advTm="199"/>
    </mc:Choice>
    <mc:Fallback>
      <p:transition spd="slow" advTm="19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Planning</a:t>
            </a:r>
          </a:p>
        </p:txBody>
      </p:sp>
      <p:sp>
        <p:nvSpPr>
          <p:cNvPr id="3" name="Content Placeholder 2"/>
          <p:cNvSpPr>
            <a:spLocks noGrp="1"/>
          </p:cNvSpPr>
          <p:nvPr>
            <p:ph idx="1"/>
          </p:nvPr>
        </p:nvSpPr>
        <p:spPr/>
        <p:txBody>
          <a:bodyPr/>
          <a:lstStyle/>
          <a:p>
            <a:pPr marL="0" indent="0" algn="just">
              <a:buNone/>
            </a:pPr>
            <a:r>
              <a:rPr lang="en-US" sz="2400" b="1" dirty="0">
                <a:latin typeface="Times New Roman" panose="02020603050405020304" pitchFamily="18" charset="0"/>
                <a:cs typeface="Times New Roman" panose="02020603050405020304" pitchFamily="18" charset="0"/>
              </a:rPr>
              <a:t>Methodology</a:t>
            </a:r>
          </a:p>
          <a:p>
            <a:pPr algn="just"/>
            <a:r>
              <a:rPr lang="en-IN" sz="2400" dirty="0">
                <a:latin typeface="Times New Roman" panose="02020603050405020304" pitchFamily="18" charset="0"/>
                <a:cs typeface="Times New Roman" panose="02020603050405020304" pitchFamily="18" charset="0"/>
              </a:rPr>
              <a:t>This project uses Agile methodology. In that we use scrum agile methodology.</a:t>
            </a:r>
          </a:p>
          <a:p>
            <a:pPr algn="just"/>
            <a:r>
              <a:rPr lang="en-US" sz="2400" dirty="0">
                <a:latin typeface="Times New Roman" panose="02020603050405020304" pitchFamily="18" charset="0"/>
                <a:cs typeface="Times New Roman" panose="02020603050405020304" pitchFamily="18" charset="0"/>
              </a:rPr>
              <a:t>Scrum is characterized by cycles or stages of development, known as sprints.</a:t>
            </a:r>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It has four stages: Planning, Implementation, Testing and review. </a:t>
            </a:r>
          </a:p>
          <a:p>
            <a:pPr marL="0" indent="0" algn="just">
              <a:buNone/>
            </a:pPr>
            <a:r>
              <a:rPr lang="en-IN" sz="2400" b="1" dirty="0">
                <a:latin typeface="Times New Roman" panose="02020603050405020304" pitchFamily="18" charset="0"/>
                <a:cs typeface="Times New Roman" panose="02020603050405020304" pitchFamily="18" charset="0"/>
              </a:rPr>
              <a:t>Advantages:</a:t>
            </a:r>
          </a:p>
          <a:p>
            <a:pPr algn="just"/>
            <a:r>
              <a:rPr lang="en-IN" sz="2400" dirty="0">
                <a:latin typeface="Times New Roman" panose="02020603050405020304" pitchFamily="18" charset="0"/>
                <a:cs typeface="Times New Roman" panose="02020603050405020304" pitchFamily="18" charset="0"/>
              </a:rPr>
              <a:t>This Methodology has ability to change and adapt with and satisfy the changing needs in short term.</a:t>
            </a:r>
          </a:p>
          <a:p>
            <a:pPr algn="just"/>
            <a:r>
              <a:rPr lang="en-IN" sz="2400" dirty="0">
                <a:latin typeface="Times New Roman" panose="02020603050405020304" pitchFamily="18" charset="0"/>
                <a:cs typeface="Times New Roman" panose="02020603050405020304" pitchFamily="18" charset="0"/>
              </a:rPr>
              <a:t>Requires less documentation.</a:t>
            </a:r>
          </a:p>
          <a:p>
            <a:pPr marL="0" indent="0" algn="just">
              <a:buNone/>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191"/>
    </mc:Choice>
    <mc:Fallback>
      <p:transition spd="slow" advTm="19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0431D-65CB-F876-0ABD-83FB4858B993}"/>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Planning</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E0D68A4-ADB1-A6A9-5E2C-A6F42959F3DA}"/>
              </a:ext>
            </a:extLst>
          </p:cNvPr>
          <p:cNvSpPr>
            <a:spLocks noGrp="1"/>
          </p:cNvSpPr>
          <p:nvPr>
            <p:ph idx="1"/>
          </p:nvPr>
        </p:nvSpPr>
        <p:spPr/>
        <p:txBody>
          <a:bodyPr>
            <a:noAutofit/>
          </a:bodyPr>
          <a:lstStyle/>
          <a:p>
            <a:pPr marL="0" lvl="0" indent="0" algn="just">
              <a:lnSpc>
                <a:spcPct val="100000"/>
              </a:lnSpc>
              <a:buClr>
                <a:srgbClr val="000000"/>
              </a:buClr>
              <a:buNone/>
            </a:pP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User</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a:t>
            </a:r>
          </a:p>
          <a:p>
            <a:pPr marL="457200" lvl="1" indent="0" algn="just">
              <a:lnSpc>
                <a:spcPct val="100000"/>
              </a:lnSpc>
              <a:buNone/>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View Home page:</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00000"/>
              </a:lnSpc>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Here user view the home page of the  Crypto Web application. </a:t>
            </a:r>
          </a:p>
          <a:p>
            <a:pPr marL="457200" lvl="1" indent="0" algn="just">
              <a:lnSpc>
                <a:spcPct val="100000"/>
              </a:lnSpc>
              <a:buNone/>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View about page:</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400050" algn="just">
              <a:lnSpc>
                <a:spcPct val="100000"/>
              </a:lnSpc>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In the about page, users can learn more about the Crypto platform.</a:t>
            </a:r>
          </a:p>
          <a:p>
            <a:pPr marL="457200" lvl="1" indent="0" algn="just">
              <a:lnSpc>
                <a:spcPct val="100000"/>
              </a:lnSpc>
              <a:buNone/>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View load page:</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400050" algn="just">
              <a:lnSpc>
                <a:spcPct val="100000"/>
              </a:lnSpc>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In the load data page , the user will load the dataset for modelling.</a:t>
            </a:r>
          </a:p>
          <a:p>
            <a:pPr marL="171450" indent="0" algn="just">
              <a:lnSpc>
                <a:spcPct val="100000"/>
              </a:lnSpc>
              <a:buNone/>
            </a:pPr>
            <a:r>
              <a:rPr lang="en-IN" sz="2400" b="1" dirty="0">
                <a:latin typeface="Times New Roman" panose="02020603050405020304" pitchFamily="18" charset="0"/>
                <a:ea typeface="Calibri" panose="020F0502020204030204" pitchFamily="34" charset="0"/>
                <a:cs typeface="Times New Roman" panose="02020603050405020304" pitchFamily="18" charset="0"/>
              </a:rPr>
              <a:t>    </a:t>
            </a: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View Page: </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400050" algn="just">
              <a:lnSpc>
                <a:spcPct val="100000"/>
              </a:lnSpc>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User will see the dataset.</a:t>
            </a:r>
          </a:p>
          <a:p>
            <a:pPr marL="457200" lvl="1" indent="0" algn="just">
              <a:lnSpc>
                <a:spcPct val="100000"/>
              </a:lnSpc>
              <a:buNone/>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Input Model:</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400050" algn="just">
              <a:lnSpc>
                <a:spcPct val="100000"/>
              </a:lnSpc>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The user must provide input values for the certain fields in order to get results.</a:t>
            </a:r>
          </a:p>
          <a:p>
            <a:pPr algn="just">
              <a:lnSpc>
                <a:spcPct val="100000"/>
              </a:lnSpc>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6668505"/>
      </p:ext>
    </p:extLst>
  </p:cSld>
  <p:clrMapOvr>
    <a:masterClrMapping/>
  </p:clrMapOvr>
  <mc:AlternateContent xmlns:mc="http://schemas.openxmlformats.org/markup-compatibility/2006">
    <mc:Choice xmlns:p14="http://schemas.microsoft.com/office/powerpoint/2010/main" Requires="p14">
      <p:transition spd="slow" p14:dur="2000" advTm="144"/>
    </mc:Choice>
    <mc:Fallback>
      <p:transition spd="slow" advTm="14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024CD-8AB4-2E10-AE50-7FB97332D1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51D7E0-5CC0-2674-37CA-8D58C7ED301E}"/>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Planning</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CC9C47D-2BAB-8F77-C8AF-22D385A8B107}"/>
              </a:ext>
            </a:extLst>
          </p:cNvPr>
          <p:cNvSpPr>
            <a:spLocks noGrp="1"/>
          </p:cNvSpPr>
          <p:nvPr>
            <p:ph idx="1"/>
          </p:nvPr>
        </p:nvSpPr>
        <p:spPr/>
        <p:txBody>
          <a:bodyPr>
            <a:noAutofit/>
          </a:bodyPr>
          <a:lstStyle/>
          <a:p>
            <a:pPr marL="457200" lvl="1" indent="0" algn="just">
              <a:lnSpc>
                <a:spcPct val="100000"/>
              </a:lnSpc>
              <a:buNone/>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View Results:</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00000"/>
              </a:lnSpc>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User view’s the generated results from the model.</a:t>
            </a:r>
          </a:p>
          <a:p>
            <a:pPr marL="457200" lvl="1" indent="0" algn="just">
              <a:lnSpc>
                <a:spcPct val="100000"/>
              </a:lnSpc>
              <a:buNone/>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View score:</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00000"/>
              </a:lnSpc>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Here user </a:t>
            </a:r>
            <a:r>
              <a:rPr lang="en-IN" sz="2400" dirty="0">
                <a:latin typeface="Times New Roman" panose="02020603050405020304" pitchFamily="18" charset="0"/>
                <a:ea typeface="Calibri" panose="020F0502020204030204" pitchFamily="34" charset="0"/>
                <a:cs typeface="Times New Roman" panose="02020603050405020304" pitchFamily="18" charset="0"/>
              </a:rPr>
              <a:t>can</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view the accuracy score in %.  </a:t>
            </a:r>
          </a:p>
          <a:p>
            <a:pPr indent="0" algn="just">
              <a:lnSpc>
                <a:spcPct val="100000"/>
              </a:lnSpc>
              <a:buNone/>
            </a:pP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   Find Risk:</a:t>
            </a:r>
          </a:p>
          <a:p>
            <a:pPr marL="571500" indent="-342900" algn="just">
              <a:lnSpc>
                <a:spcPct val="100000"/>
              </a:lnSpc>
            </a:pPr>
            <a:r>
              <a:rPr lang="en-IN" sz="2400" dirty="0">
                <a:latin typeface="Times New Roman" panose="02020603050405020304" pitchFamily="18" charset="0"/>
                <a:ea typeface="Calibri" panose="020F0502020204030204" pitchFamily="34" charset="0"/>
                <a:cs typeface="Times New Roman" panose="02020603050405020304" pitchFamily="18" charset="0"/>
              </a:rPr>
              <a:t>Here user can view the prediction that the risk is found or not.</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indent="0" algn="just">
              <a:lnSpc>
                <a:spcPct val="100000"/>
              </a:lnSpc>
              <a:buNone/>
            </a:pP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    Graph:</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00000"/>
              </a:lnSpc>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Comparison of accuracy for every model.</a:t>
            </a:r>
          </a:p>
          <a:p>
            <a:pPr algn="just">
              <a:lnSpc>
                <a:spcPct val="100000"/>
              </a:lnSpc>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2579017"/>
      </p:ext>
    </p:extLst>
  </p:cSld>
  <p:clrMapOvr>
    <a:masterClrMapping/>
  </p:clrMapOvr>
  <mc:AlternateContent xmlns:mc="http://schemas.openxmlformats.org/markup-compatibility/2006">
    <mc:Choice xmlns:p14="http://schemas.microsoft.com/office/powerpoint/2010/main" Requires="p14">
      <p:transition spd="slow" p14:dur="2000" advTm="299"/>
    </mc:Choice>
    <mc:Fallback>
      <p:transition spd="slow" advTm="29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90849-B844-4952-2F60-F11BEF5B76C4}"/>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Planning</a:t>
            </a:r>
            <a:endParaRPr lang="en-IN" dirty="0">
              <a:latin typeface="Times New Roman" panose="02020603050405020304" pitchFamily="18" charset="0"/>
              <a:cs typeface="Times New Roman" panose="02020603050405020304" pitchFamily="18" charset="0"/>
            </a:endParaRPr>
          </a:p>
        </p:txBody>
      </p:sp>
      <p:graphicFrame>
        <p:nvGraphicFramePr>
          <p:cNvPr id="9" name="Table 9">
            <a:extLst>
              <a:ext uri="{FF2B5EF4-FFF2-40B4-BE49-F238E27FC236}">
                <a16:creationId xmlns:a16="http://schemas.microsoft.com/office/drawing/2014/main" id="{FD9A5CB0-FE50-ECFA-D304-9EC8F35452A4}"/>
              </a:ext>
            </a:extLst>
          </p:cNvPr>
          <p:cNvGraphicFramePr>
            <a:graphicFrameLocks noGrp="1"/>
          </p:cNvGraphicFramePr>
          <p:nvPr>
            <p:ph idx="1"/>
          </p:nvPr>
        </p:nvGraphicFramePr>
        <p:xfrm>
          <a:off x="204835" y="1892808"/>
          <a:ext cx="11782325" cy="3072384"/>
        </p:xfrm>
        <a:graphic>
          <a:graphicData uri="http://schemas.openxmlformats.org/drawingml/2006/table">
            <a:tbl>
              <a:tblPr firstRow="1" bandRow="1">
                <a:tableStyleId>{5C22544A-7EE6-4342-B048-85BDC9FD1C3A}</a:tableStyleId>
              </a:tblPr>
              <a:tblGrid>
                <a:gridCol w="1041009">
                  <a:extLst>
                    <a:ext uri="{9D8B030D-6E8A-4147-A177-3AD203B41FA5}">
                      <a16:colId xmlns:a16="http://schemas.microsoft.com/office/drawing/2014/main" val="1098180165"/>
                    </a:ext>
                  </a:extLst>
                </a:gridCol>
                <a:gridCol w="6814900">
                  <a:extLst>
                    <a:ext uri="{9D8B030D-6E8A-4147-A177-3AD203B41FA5}">
                      <a16:colId xmlns:a16="http://schemas.microsoft.com/office/drawing/2014/main" val="3883188111"/>
                    </a:ext>
                  </a:extLst>
                </a:gridCol>
                <a:gridCol w="3926416">
                  <a:extLst>
                    <a:ext uri="{9D8B030D-6E8A-4147-A177-3AD203B41FA5}">
                      <a16:colId xmlns:a16="http://schemas.microsoft.com/office/drawing/2014/main" val="2759116943"/>
                    </a:ext>
                  </a:extLst>
                </a:gridCol>
              </a:tblGrid>
              <a:tr h="370840">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dirty="0" err="1">
                          <a:solidFill>
                            <a:schemeClr val="tx1"/>
                          </a:solidFill>
                          <a:latin typeface="Times New Roman" panose="02020603050405020304" pitchFamily="18" charset="0"/>
                          <a:ea typeface="+mn-ea"/>
                          <a:cs typeface="Times New Roman" panose="02020603050405020304" pitchFamily="18" charset="0"/>
                        </a:rPr>
                        <a:t>S.No</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dirty="0">
                          <a:solidFill>
                            <a:schemeClr val="tx1"/>
                          </a:solidFill>
                          <a:latin typeface="Times New Roman" panose="02020603050405020304" pitchFamily="18" charset="0"/>
                          <a:ea typeface="+mn-ea"/>
                          <a:cs typeface="Times New Roman" panose="02020603050405020304" pitchFamily="18" charset="0"/>
                        </a:rPr>
                        <a:t> Development Stage</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dirty="0">
                          <a:solidFill>
                            <a:schemeClr val="tx1"/>
                          </a:solidFill>
                          <a:latin typeface="Times New Roman" panose="02020603050405020304" pitchFamily="18" charset="0"/>
                          <a:ea typeface="+mn-ea"/>
                          <a:cs typeface="Times New Roman" panose="02020603050405020304" pitchFamily="18" charset="0"/>
                        </a:rPr>
                        <a:t>Duration</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00236177"/>
                  </a:ext>
                </a:extLst>
              </a:tr>
              <a:tr h="370840">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1.</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dirty="0">
                          <a:solidFill>
                            <a:schemeClr val="tx1"/>
                          </a:solidFill>
                          <a:latin typeface="Times New Roman" panose="02020603050405020304" pitchFamily="18" charset="0"/>
                          <a:ea typeface="+mn-ea"/>
                          <a:cs typeface="Times New Roman" panose="02020603050405020304" pitchFamily="18" charset="0"/>
                        </a:rPr>
                        <a:t>Domain and Title</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1 week</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212736713"/>
                  </a:ext>
                </a:extLst>
              </a:tr>
              <a:tr h="370840">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2.</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Literature Survey</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solidFill>
                      <a:schemeClr val="accent1">
                        <a:tint val="40000"/>
                      </a:schemeClr>
                    </a:solidFill>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2 weeks</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975123531"/>
                  </a:ext>
                </a:extLst>
              </a:tr>
              <a:tr h="370840">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3.</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marR="0" lvl="0" indent="0" algn="just" defTabSz="914400" rtl="0" eaLnBrk="1" fontAlgn="auto" latinLnBrk="0" hangingPunct="1">
                        <a:lnSpc>
                          <a:spcPct val="80000"/>
                        </a:lnSpc>
                        <a:spcBef>
                          <a:spcPts val="1000"/>
                        </a:spcBef>
                        <a:spcAft>
                          <a:spcPts val="0"/>
                        </a:spcAft>
                        <a:buClrTx/>
                        <a:buSzTx/>
                        <a:buFont typeface="Wingdings" panose="05000000000000000000" pitchFamily="2" charset="2"/>
                        <a:buNone/>
                        <a:tabLst/>
                        <a:defRPr/>
                      </a:pPr>
                      <a:r>
                        <a:rPr lang="en-US" sz="2400" kern="1200">
                          <a:solidFill>
                            <a:schemeClr val="tx1"/>
                          </a:solidFill>
                          <a:latin typeface="Times New Roman" panose="02020603050405020304" pitchFamily="18" charset="0"/>
                          <a:ea typeface="+mn-ea"/>
                          <a:cs typeface="Times New Roman" panose="02020603050405020304" pitchFamily="18" charset="0"/>
                        </a:rPr>
                        <a:t>Planning</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1 week</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427582949"/>
                  </a:ext>
                </a:extLst>
              </a:tr>
              <a:tr h="370840">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4.</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marR="0" lvl="0" indent="0" algn="just" defTabSz="914400" rtl="0" eaLnBrk="1" fontAlgn="auto" latinLnBrk="0" hangingPunct="1">
                        <a:lnSpc>
                          <a:spcPct val="80000"/>
                        </a:lnSpc>
                        <a:spcBef>
                          <a:spcPts val="1000"/>
                        </a:spcBef>
                        <a:spcAft>
                          <a:spcPts val="0"/>
                        </a:spcAft>
                        <a:buClrTx/>
                        <a:buSzTx/>
                        <a:buFont typeface="Wingdings" panose="05000000000000000000" pitchFamily="2" charset="2"/>
                        <a:buNone/>
                        <a:tabLst/>
                        <a:defRPr/>
                      </a:pPr>
                      <a:r>
                        <a:rPr lang="en-US" sz="2400" kern="1200">
                          <a:solidFill>
                            <a:schemeClr val="tx1"/>
                          </a:solidFill>
                          <a:latin typeface="Times New Roman" panose="02020603050405020304" pitchFamily="18" charset="0"/>
                          <a:ea typeface="+mn-ea"/>
                          <a:cs typeface="Times New Roman" panose="02020603050405020304" pitchFamily="18" charset="0"/>
                        </a:rPr>
                        <a:t>Design</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1 week</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5132437"/>
                  </a:ext>
                </a:extLst>
              </a:tr>
              <a:tr h="370840">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5. </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Requirements Gathering</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1 week</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461026591"/>
                  </a:ext>
                </a:extLst>
              </a:tr>
              <a:tr h="370840">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6.</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Testing</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3 weeks</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865917861"/>
                  </a:ext>
                </a:extLst>
              </a:tr>
              <a:tr h="370840">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7.</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Implementation</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dirty="0">
                          <a:solidFill>
                            <a:schemeClr val="tx1"/>
                          </a:solidFill>
                          <a:latin typeface="Times New Roman" panose="02020603050405020304" pitchFamily="18" charset="0"/>
                          <a:ea typeface="+mn-ea"/>
                          <a:cs typeface="Times New Roman" panose="02020603050405020304" pitchFamily="18" charset="0"/>
                        </a:rPr>
                        <a:t>4 weeks</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61106552"/>
                  </a:ext>
                </a:extLst>
              </a:tr>
            </a:tbl>
          </a:graphicData>
        </a:graphic>
      </p:graphicFrame>
      <p:sp>
        <p:nvSpPr>
          <p:cNvPr id="5" name="TextBox 4">
            <a:extLst>
              <a:ext uri="{FF2B5EF4-FFF2-40B4-BE49-F238E27FC236}">
                <a16:creationId xmlns:a16="http://schemas.microsoft.com/office/drawing/2014/main" id="{7310ACFC-B53D-A302-A86C-A8E2D006EE78}"/>
              </a:ext>
            </a:extLst>
          </p:cNvPr>
          <p:cNvSpPr txBox="1"/>
          <p:nvPr/>
        </p:nvSpPr>
        <p:spPr>
          <a:xfrm>
            <a:off x="204835" y="1260506"/>
            <a:ext cx="6183086" cy="387798"/>
          </a:xfrm>
          <a:prstGeom prst="rect">
            <a:avLst/>
          </a:prstGeom>
          <a:noFill/>
        </p:spPr>
        <p:txBody>
          <a:bodyPr wrap="square">
            <a:spAutoFit/>
          </a:bodyPr>
          <a:lstStyle/>
          <a:p>
            <a:pPr algn="just">
              <a:lnSpc>
                <a:spcPct val="80000"/>
              </a:lnSpc>
              <a:spcBef>
                <a:spcPts val="1000"/>
              </a:spcBef>
            </a:pPr>
            <a:r>
              <a:rPr lang="en-IN" sz="2400" b="1" dirty="0">
                <a:latin typeface="Times New Roman" panose="02020603050405020304" pitchFamily="18" charset="0"/>
                <a:cs typeface="Times New Roman" panose="02020603050405020304" pitchFamily="18" charset="0"/>
              </a:rPr>
              <a:t>Work Schedule</a:t>
            </a:r>
          </a:p>
        </p:txBody>
      </p:sp>
    </p:spTree>
    <p:extLst>
      <p:ext uri="{BB962C8B-B14F-4D97-AF65-F5344CB8AC3E}">
        <p14:creationId xmlns:p14="http://schemas.microsoft.com/office/powerpoint/2010/main" val="2525398434"/>
      </p:ext>
    </p:extLst>
  </p:cSld>
  <p:clrMapOvr>
    <a:masterClrMapping/>
  </p:clrMapOvr>
  <mc:AlternateContent xmlns:mc="http://schemas.openxmlformats.org/markup-compatibility/2006">
    <mc:Choice xmlns:p14="http://schemas.microsoft.com/office/powerpoint/2010/main" Requires="p14">
      <p:transition spd="slow" p14:dur="2000" advTm="205"/>
    </mc:Choice>
    <mc:Fallback>
      <p:transition spd="slow" advTm="20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Design - ER Diagram</a:t>
            </a:r>
          </a:p>
        </p:txBody>
      </p:sp>
      <p:sp>
        <p:nvSpPr>
          <p:cNvPr id="3" name="Content Placeholder 2"/>
          <p:cNvSpPr>
            <a:spLocks noGrp="1"/>
          </p:cNvSpPr>
          <p:nvPr>
            <p:ph idx="1"/>
          </p:nvPr>
        </p:nvSpPr>
        <p:spPr>
          <a:xfrm>
            <a:off x="199505" y="1097279"/>
            <a:ext cx="11992495" cy="5394960"/>
          </a:xfrm>
        </p:spPr>
        <p:txBody>
          <a:bodyPr/>
          <a:lstStyle/>
          <a:p>
            <a:pPr marL="0" indent="0">
              <a:lnSpc>
                <a:spcPct val="80000"/>
              </a:lnSpc>
              <a:buNone/>
            </a:pPr>
            <a:r>
              <a:rPr lang="en-US" sz="2400" dirty="0">
                <a:latin typeface="Times New Roman" panose="02020603050405020304" pitchFamily="18" charset="0"/>
                <a:cs typeface="Times New Roman" panose="02020603050405020304" pitchFamily="18" charset="0"/>
              </a:rPr>
              <a:t>The ER diagram was created to help grasp the entire scenario. It was used to conceive the phenomena, actions, and interactions between numerous entities, as well as to arrive at the precise requirements in a complete manner. </a:t>
            </a:r>
            <a:endParaRPr lang="en-US" sz="2400"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65F6DF9A-199E-7B28-9AB1-0A0096EE109C}"/>
              </a:ext>
            </a:extLst>
          </p:cNvPr>
          <p:cNvSpPr/>
          <p:nvPr/>
        </p:nvSpPr>
        <p:spPr>
          <a:xfrm>
            <a:off x="2691086" y="4294181"/>
            <a:ext cx="1430593" cy="471948"/>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System</a:t>
            </a:r>
            <a:endParaRPr lang="en-IN" dirty="0">
              <a:solidFill>
                <a:schemeClr val="tx1"/>
              </a:solidFill>
            </a:endParaRPr>
          </a:p>
        </p:txBody>
      </p:sp>
      <p:sp>
        <p:nvSpPr>
          <p:cNvPr id="5" name="Oval 4">
            <a:extLst>
              <a:ext uri="{FF2B5EF4-FFF2-40B4-BE49-F238E27FC236}">
                <a16:creationId xmlns:a16="http://schemas.microsoft.com/office/drawing/2014/main" id="{1D11A106-2841-3E41-204D-B056CEBF69EA}"/>
              </a:ext>
            </a:extLst>
          </p:cNvPr>
          <p:cNvSpPr/>
          <p:nvPr/>
        </p:nvSpPr>
        <p:spPr>
          <a:xfrm>
            <a:off x="257606" y="3182031"/>
            <a:ext cx="2095682" cy="63418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Preprocessing</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11" name="Oval 10">
            <a:extLst>
              <a:ext uri="{FF2B5EF4-FFF2-40B4-BE49-F238E27FC236}">
                <a16:creationId xmlns:a16="http://schemas.microsoft.com/office/drawing/2014/main" id="{804ACC7E-9B83-AD73-7E11-C497D733C5B5}"/>
              </a:ext>
            </a:extLst>
          </p:cNvPr>
          <p:cNvSpPr/>
          <p:nvPr/>
        </p:nvSpPr>
        <p:spPr>
          <a:xfrm>
            <a:off x="1186751" y="2398222"/>
            <a:ext cx="1504335" cy="63418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Working</a:t>
            </a:r>
            <a:r>
              <a:rPr lang="en-US" dirty="0">
                <a:solidFill>
                  <a:schemeClr val="tx1"/>
                </a:solidFill>
              </a:rPr>
              <a:t> </a:t>
            </a:r>
            <a:r>
              <a:rPr lang="en-US" dirty="0">
                <a:solidFill>
                  <a:schemeClr val="tx1"/>
                </a:solidFill>
                <a:latin typeface="Times New Roman" panose="02020603050405020304" pitchFamily="18" charset="0"/>
                <a:cs typeface="Times New Roman" panose="02020603050405020304" pitchFamily="18" charset="0"/>
              </a:rPr>
              <a:t>on</a:t>
            </a:r>
            <a:r>
              <a:rPr lang="en-US" dirty="0">
                <a:solidFill>
                  <a:schemeClr val="tx1"/>
                </a:solidFill>
              </a:rPr>
              <a:t> </a:t>
            </a:r>
            <a:r>
              <a:rPr lang="en-US" dirty="0">
                <a:solidFill>
                  <a:schemeClr val="tx1"/>
                </a:solidFill>
                <a:latin typeface="Times New Roman" panose="02020603050405020304" pitchFamily="18" charset="0"/>
                <a:cs typeface="Times New Roman" panose="02020603050405020304" pitchFamily="18" charset="0"/>
              </a:rPr>
              <a:t>Data</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12" name="Oval 11">
            <a:extLst>
              <a:ext uri="{FF2B5EF4-FFF2-40B4-BE49-F238E27FC236}">
                <a16:creationId xmlns:a16="http://schemas.microsoft.com/office/drawing/2014/main" id="{6EFDE8CA-3E06-FA6E-EC50-A98C31FC8E20}"/>
              </a:ext>
            </a:extLst>
          </p:cNvPr>
          <p:cNvSpPr/>
          <p:nvPr/>
        </p:nvSpPr>
        <p:spPr>
          <a:xfrm>
            <a:off x="405089" y="4255716"/>
            <a:ext cx="1504335" cy="63418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Training</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13" name="Oval 12">
            <a:extLst>
              <a:ext uri="{FF2B5EF4-FFF2-40B4-BE49-F238E27FC236}">
                <a16:creationId xmlns:a16="http://schemas.microsoft.com/office/drawing/2014/main" id="{EC05971D-8E57-3EF9-F89B-60FBDDCD267F}"/>
              </a:ext>
            </a:extLst>
          </p:cNvPr>
          <p:cNvSpPr/>
          <p:nvPr/>
        </p:nvSpPr>
        <p:spPr>
          <a:xfrm>
            <a:off x="530941" y="5295212"/>
            <a:ext cx="1504335" cy="63418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Model</a:t>
            </a:r>
            <a:r>
              <a:rPr lang="en-US" dirty="0">
                <a:solidFill>
                  <a:schemeClr val="tx1"/>
                </a:solidFill>
              </a:rPr>
              <a:t> </a:t>
            </a:r>
            <a:r>
              <a:rPr lang="en-US" dirty="0">
                <a:solidFill>
                  <a:schemeClr val="tx1"/>
                </a:solidFill>
                <a:latin typeface="Times New Roman" panose="02020603050405020304" pitchFamily="18" charset="0"/>
                <a:cs typeface="Times New Roman" panose="02020603050405020304" pitchFamily="18" charset="0"/>
              </a:rPr>
              <a:t>Building</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14" name="Oval 13">
            <a:extLst>
              <a:ext uri="{FF2B5EF4-FFF2-40B4-BE49-F238E27FC236}">
                <a16:creationId xmlns:a16="http://schemas.microsoft.com/office/drawing/2014/main" id="{B05502F5-0E18-9C65-A903-7C2FE59887A5}"/>
              </a:ext>
            </a:extLst>
          </p:cNvPr>
          <p:cNvSpPr/>
          <p:nvPr/>
        </p:nvSpPr>
        <p:spPr>
          <a:xfrm>
            <a:off x="1973334" y="5858058"/>
            <a:ext cx="1743260" cy="63418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Generate</a:t>
            </a:r>
            <a:r>
              <a:rPr lang="en-US" dirty="0">
                <a:solidFill>
                  <a:schemeClr val="tx1"/>
                </a:solidFill>
              </a:rPr>
              <a:t> </a:t>
            </a:r>
            <a:r>
              <a:rPr lang="en-US" dirty="0">
                <a:solidFill>
                  <a:schemeClr val="tx1"/>
                </a:solidFill>
                <a:latin typeface="Times New Roman" panose="02020603050405020304" pitchFamily="18" charset="0"/>
                <a:cs typeface="Times New Roman" panose="02020603050405020304" pitchFamily="18" charset="0"/>
              </a:rPr>
              <a:t>Results</a:t>
            </a:r>
            <a:endParaRPr lang="en-IN" dirty="0">
              <a:solidFill>
                <a:schemeClr val="tx1"/>
              </a:solidFill>
              <a:latin typeface="Times New Roman" panose="02020603050405020304" pitchFamily="18" charset="0"/>
              <a:cs typeface="Times New Roman" panose="02020603050405020304" pitchFamily="18" charset="0"/>
            </a:endParaRPr>
          </a:p>
        </p:txBody>
      </p:sp>
      <p:cxnSp>
        <p:nvCxnSpPr>
          <p:cNvPr id="30" name="Straight Connector 29">
            <a:extLst>
              <a:ext uri="{FF2B5EF4-FFF2-40B4-BE49-F238E27FC236}">
                <a16:creationId xmlns:a16="http://schemas.microsoft.com/office/drawing/2014/main" id="{A3BD71B7-9BF0-A7FD-0571-EA2053DF7320}"/>
              </a:ext>
            </a:extLst>
          </p:cNvPr>
          <p:cNvCxnSpPr>
            <a:cxnSpLocks/>
          </p:cNvCxnSpPr>
          <p:nvPr/>
        </p:nvCxnSpPr>
        <p:spPr>
          <a:xfrm flipH="1" flipV="1">
            <a:off x="2542067" y="2908664"/>
            <a:ext cx="935602" cy="1373169"/>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5ECB84D8-AF7D-9BE0-D5E1-5F86A36EE14D}"/>
              </a:ext>
            </a:extLst>
          </p:cNvPr>
          <p:cNvCxnSpPr>
            <a:cxnSpLocks/>
            <a:endCxn id="5" idx="6"/>
          </p:cNvCxnSpPr>
          <p:nvPr/>
        </p:nvCxnSpPr>
        <p:spPr>
          <a:xfrm flipH="1" flipV="1">
            <a:off x="2353288" y="3499122"/>
            <a:ext cx="656580" cy="795059"/>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8B91B032-B607-5281-EC2B-DD7EB7952D09}"/>
              </a:ext>
            </a:extLst>
          </p:cNvPr>
          <p:cNvCxnSpPr>
            <a:stCxn id="4" idx="1"/>
          </p:cNvCxnSpPr>
          <p:nvPr/>
        </p:nvCxnSpPr>
        <p:spPr>
          <a:xfrm flipH="1">
            <a:off x="1909424" y="4530155"/>
            <a:ext cx="781662" cy="0"/>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B88DB3F2-962F-739E-4267-D142221F9E38}"/>
              </a:ext>
            </a:extLst>
          </p:cNvPr>
          <p:cNvCxnSpPr/>
          <p:nvPr/>
        </p:nvCxnSpPr>
        <p:spPr>
          <a:xfrm flipV="1">
            <a:off x="1973334" y="4766129"/>
            <a:ext cx="1168072" cy="735019"/>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E8C98DF5-207E-D121-FF36-49F70C64D1E9}"/>
              </a:ext>
            </a:extLst>
          </p:cNvPr>
          <p:cNvCxnSpPr/>
          <p:nvPr/>
        </p:nvCxnSpPr>
        <p:spPr>
          <a:xfrm flipV="1">
            <a:off x="3009868" y="4766129"/>
            <a:ext cx="706726" cy="1091929"/>
          </a:xfrm>
          <a:prstGeom prst="line">
            <a:avLst/>
          </a:prstGeom>
        </p:spPr>
        <p:style>
          <a:lnRef idx="1">
            <a:schemeClr val="dk1"/>
          </a:lnRef>
          <a:fillRef idx="0">
            <a:schemeClr val="dk1"/>
          </a:fillRef>
          <a:effectRef idx="0">
            <a:schemeClr val="dk1"/>
          </a:effectRef>
          <a:fontRef idx="minor">
            <a:schemeClr val="tx1"/>
          </a:fontRef>
        </p:style>
      </p:cxnSp>
      <p:sp>
        <p:nvSpPr>
          <p:cNvPr id="50" name="Flowchart: Decision 49">
            <a:extLst>
              <a:ext uri="{FF2B5EF4-FFF2-40B4-BE49-F238E27FC236}">
                <a16:creationId xmlns:a16="http://schemas.microsoft.com/office/drawing/2014/main" id="{CAF261DD-B150-3113-EABD-1197BBFF8C50}"/>
              </a:ext>
            </a:extLst>
          </p:cNvPr>
          <p:cNvSpPr/>
          <p:nvPr/>
        </p:nvSpPr>
        <p:spPr>
          <a:xfrm>
            <a:off x="4832985" y="3541435"/>
            <a:ext cx="2083029" cy="714281"/>
          </a:xfrm>
          <a:prstGeom prst="flowChartDecisio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Relationship</a:t>
            </a:r>
            <a:endParaRPr lang="en-IN" dirty="0">
              <a:latin typeface="Times New Roman" panose="02020603050405020304" pitchFamily="18" charset="0"/>
              <a:cs typeface="Times New Roman" panose="02020603050405020304" pitchFamily="18" charset="0"/>
            </a:endParaRPr>
          </a:p>
        </p:txBody>
      </p:sp>
      <p:cxnSp>
        <p:nvCxnSpPr>
          <p:cNvPr id="52" name="Straight Connector 51">
            <a:extLst>
              <a:ext uri="{FF2B5EF4-FFF2-40B4-BE49-F238E27FC236}">
                <a16:creationId xmlns:a16="http://schemas.microsoft.com/office/drawing/2014/main" id="{F6DBBECE-E6FD-626D-F346-F26DD1BE75E6}"/>
              </a:ext>
            </a:extLst>
          </p:cNvPr>
          <p:cNvCxnSpPr>
            <a:cxnSpLocks/>
            <a:stCxn id="4" idx="3"/>
            <a:endCxn id="50" idx="1"/>
          </p:cNvCxnSpPr>
          <p:nvPr/>
        </p:nvCxnSpPr>
        <p:spPr>
          <a:xfrm flipV="1">
            <a:off x="4121679" y="3898576"/>
            <a:ext cx="711306" cy="6315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lowchart: Process 52">
            <a:extLst>
              <a:ext uri="{FF2B5EF4-FFF2-40B4-BE49-F238E27FC236}">
                <a16:creationId xmlns:a16="http://schemas.microsoft.com/office/drawing/2014/main" id="{0CDD1264-F71F-DA47-AE5C-F080410A6C1D}"/>
              </a:ext>
            </a:extLst>
          </p:cNvPr>
          <p:cNvSpPr/>
          <p:nvPr/>
        </p:nvSpPr>
        <p:spPr>
          <a:xfrm>
            <a:off x="7634746" y="2759036"/>
            <a:ext cx="1637071" cy="520336"/>
          </a:xfrm>
          <a:prstGeom prst="flowChartProcess">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User</a:t>
            </a:r>
            <a:endParaRPr lang="en-IN" dirty="0">
              <a:latin typeface="Times New Roman" panose="02020603050405020304" pitchFamily="18" charset="0"/>
              <a:cs typeface="Times New Roman" panose="02020603050405020304" pitchFamily="18" charset="0"/>
            </a:endParaRPr>
          </a:p>
        </p:txBody>
      </p:sp>
      <p:cxnSp>
        <p:nvCxnSpPr>
          <p:cNvPr id="55" name="Connector: Elbow 54">
            <a:extLst>
              <a:ext uri="{FF2B5EF4-FFF2-40B4-BE49-F238E27FC236}">
                <a16:creationId xmlns:a16="http://schemas.microsoft.com/office/drawing/2014/main" id="{8775112F-5AB8-C3B0-1C35-67728D50C400}"/>
              </a:ext>
            </a:extLst>
          </p:cNvPr>
          <p:cNvCxnSpPr>
            <a:cxnSpLocks/>
            <a:stCxn id="50" idx="3"/>
          </p:cNvCxnSpPr>
          <p:nvPr/>
        </p:nvCxnSpPr>
        <p:spPr>
          <a:xfrm flipV="1">
            <a:off x="6916014" y="2908664"/>
            <a:ext cx="116018" cy="989912"/>
          </a:xfrm>
          <a:prstGeom prst="bentConnector2">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BC0F91FF-15B1-7D70-7B42-6ED12CC293FF}"/>
              </a:ext>
            </a:extLst>
          </p:cNvPr>
          <p:cNvCxnSpPr>
            <a:cxnSpLocks/>
          </p:cNvCxnSpPr>
          <p:nvPr/>
        </p:nvCxnSpPr>
        <p:spPr>
          <a:xfrm>
            <a:off x="7032032" y="2908664"/>
            <a:ext cx="602714" cy="0"/>
          </a:xfrm>
          <a:prstGeom prst="line">
            <a:avLst/>
          </a:prstGeom>
        </p:spPr>
        <p:style>
          <a:lnRef idx="1">
            <a:schemeClr val="dk1"/>
          </a:lnRef>
          <a:fillRef idx="0">
            <a:schemeClr val="dk1"/>
          </a:fillRef>
          <a:effectRef idx="0">
            <a:schemeClr val="dk1"/>
          </a:effectRef>
          <a:fontRef idx="minor">
            <a:schemeClr val="tx1"/>
          </a:fontRef>
        </p:style>
      </p:cxnSp>
      <p:sp>
        <p:nvSpPr>
          <p:cNvPr id="60" name="Oval 59">
            <a:extLst>
              <a:ext uri="{FF2B5EF4-FFF2-40B4-BE49-F238E27FC236}">
                <a16:creationId xmlns:a16="http://schemas.microsoft.com/office/drawing/2014/main" id="{E2532718-8B3B-72AF-6BF1-767754A2CC83}"/>
              </a:ext>
            </a:extLst>
          </p:cNvPr>
          <p:cNvSpPr/>
          <p:nvPr/>
        </p:nvSpPr>
        <p:spPr>
          <a:xfrm>
            <a:off x="7094954" y="4840034"/>
            <a:ext cx="1504335" cy="63418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View Results</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61" name="Oval 60">
            <a:extLst>
              <a:ext uri="{FF2B5EF4-FFF2-40B4-BE49-F238E27FC236}">
                <a16:creationId xmlns:a16="http://schemas.microsoft.com/office/drawing/2014/main" id="{708A167F-EC36-095C-EEE6-6679B2C87787}"/>
              </a:ext>
            </a:extLst>
          </p:cNvPr>
          <p:cNvSpPr/>
          <p:nvPr/>
        </p:nvSpPr>
        <p:spPr>
          <a:xfrm>
            <a:off x="8748746" y="4816243"/>
            <a:ext cx="1504335" cy="63418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Select Model</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62" name="Oval 61">
            <a:extLst>
              <a:ext uri="{FF2B5EF4-FFF2-40B4-BE49-F238E27FC236}">
                <a16:creationId xmlns:a16="http://schemas.microsoft.com/office/drawing/2014/main" id="{DA1D8CC4-0533-972A-0A50-0E6644924E55}"/>
              </a:ext>
            </a:extLst>
          </p:cNvPr>
          <p:cNvSpPr/>
          <p:nvPr/>
        </p:nvSpPr>
        <p:spPr>
          <a:xfrm>
            <a:off x="9964491" y="4091282"/>
            <a:ext cx="2101661" cy="79861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View preprocessor page</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63" name="Oval 62">
            <a:extLst>
              <a:ext uri="{FF2B5EF4-FFF2-40B4-BE49-F238E27FC236}">
                <a16:creationId xmlns:a16="http://schemas.microsoft.com/office/drawing/2014/main" id="{72BF45FF-11A0-D47C-6C0C-7DABCE0B2DBE}"/>
              </a:ext>
            </a:extLst>
          </p:cNvPr>
          <p:cNvSpPr/>
          <p:nvPr/>
        </p:nvSpPr>
        <p:spPr>
          <a:xfrm>
            <a:off x="10430060" y="3111909"/>
            <a:ext cx="1735400" cy="63418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View load page</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64" name="Oval 63">
            <a:extLst>
              <a:ext uri="{FF2B5EF4-FFF2-40B4-BE49-F238E27FC236}">
                <a16:creationId xmlns:a16="http://schemas.microsoft.com/office/drawing/2014/main" id="{996E84F7-32CF-C0F9-93A8-19DD37982C7A}"/>
              </a:ext>
            </a:extLst>
          </p:cNvPr>
          <p:cNvSpPr/>
          <p:nvPr/>
        </p:nvSpPr>
        <p:spPr>
          <a:xfrm>
            <a:off x="10243240" y="1988042"/>
            <a:ext cx="1735400" cy="63418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View home page</a:t>
            </a:r>
            <a:endParaRPr lang="en-IN" dirty="0">
              <a:solidFill>
                <a:schemeClr val="tx1"/>
              </a:solidFill>
              <a:latin typeface="Times New Roman" panose="02020603050405020304" pitchFamily="18" charset="0"/>
              <a:cs typeface="Times New Roman" panose="02020603050405020304" pitchFamily="18" charset="0"/>
            </a:endParaRPr>
          </a:p>
        </p:txBody>
      </p:sp>
      <p:cxnSp>
        <p:nvCxnSpPr>
          <p:cNvPr id="67" name="Straight Connector 66">
            <a:extLst>
              <a:ext uri="{FF2B5EF4-FFF2-40B4-BE49-F238E27FC236}">
                <a16:creationId xmlns:a16="http://schemas.microsoft.com/office/drawing/2014/main" id="{388611FF-93E0-E708-9609-74A811FC4E47}"/>
              </a:ext>
            </a:extLst>
          </p:cNvPr>
          <p:cNvCxnSpPr>
            <a:cxnSpLocks/>
            <a:endCxn id="64" idx="2"/>
          </p:cNvCxnSpPr>
          <p:nvPr/>
        </p:nvCxnSpPr>
        <p:spPr>
          <a:xfrm flipV="1">
            <a:off x="9271817" y="2305133"/>
            <a:ext cx="971423" cy="559808"/>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860BB4B0-0444-53D4-C315-238CF270BE28}"/>
              </a:ext>
            </a:extLst>
          </p:cNvPr>
          <p:cNvCxnSpPr>
            <a:stCxn id="53" idx="3"/>
          </p:cNvCxnSpPr>
          <p:nvPr/>
        </p:nvCxnSpPr>
        <p:spPr>
          <a:xfrm>
            <a:off x="9271817" y="3019204"/>
            <a:ext cx="1202488" cy="288269"/>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D3EE9DF-6372-1CE8-20D2-E87F445BC15D}"/>
              </a:ext>
            </a:extLst>
          </p:cNvPr>
          <p:cNvCxnSpPr>
            <a:cxnSpLocks/>
          </p:cNvCxnSpPr>
          <p:nvPr/>
        </p:nvCxnSpPr>
        <p:spPr>
          <a:xfrm>
            <a:off x="9271817" y="3210133"/>
            <a:ext cx="1444842" cy="881149"/>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B5F6AC0F-2EFF-436C-E269-84D24E9DE0DA}"/>
              </a:ext>
            </a:extLst>
          </p:cNvPr>
          <p:cNvCxnSpPr>
            <a:cxnSpLocks/>
            <a:endCxn id="61" idx="0"/>
          </p:cNvCxnSpPr>
          <p:nvPr/>
        </p:nvCxnSpPr>
        <p:spPr>
          <a:xfrm>
            <a:off x="8786109" y="3260936"/>
            <a:ext cx="714805" cy="1555307"/>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0764AEA1-6827-FB7E-7A86-C691957FF652}"/>
              </a:ext>
            </a:extLst>
          </p:cNvPr>
          <p:cNvCxnSpPr>
            <a:cxnSpLocks/>
          </p:cNvCxnSpPr>
          <p:nvPr/>
        </p:nvCxnSpPr>
        <p:spPr>
          <a:xfrm flipH="1">
            <a:off x="8009836" y="3277693"/>
            <a:ext cx="177489" cy="1562341"/>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144"/>
    </mc:Choice>
    <mc:Fallback>
      <p:transition spd="slow" advTm="14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lnSpc>
                <a:spcPct val="90000"/>
              </a:lnSpc>
            </a:pPr>
            <a:r>
              <a:rPr lang="en-US" spc="-1" dirty="0">
                <a:solidFill>
                  <a:srgbClr val="FFFFFF"/>
                </a:solidFill>
                <a:effectLst>
                  <a:outerShdw blurRad="38100" dist="38100" dir="2700000" algn="tl">
                    <a:srgbClr val="000000">
                      <a:alpha val="43137"/>
                    </a:srgbClr>
                  </a:outerShdw>
                </a:effectLst>
                <a:latin typeface="Times New Roman"/>
              </a:rPr>
              <a:t>Comments</a:t>
            </a:r>
            <a:endParaRPr lang="en-US" sz="4400" b="0" strike="noStrike" spc="-1" dirty="0">
              <a:solidFill>
                <a:srgbClr val="000000"/>
              </a:solidFill>
              <a:effectLst>
                <a:outerShdw blurRad="38100" dist="38100" dir="2700000" algn="tl">
                  <a:srgbClr val="000000">
                    <a:alpha val="43137"/>
                  </a:srgbClr>
                </a:outerShdw>
              </a:effectLst>
              <a:latin typeface="Calibri"/>
            </a:endParaRPr>
          </a:p>
        </p:txBody>
      </p:sp>
      <p:sp>
        <p:nvSpPr>
          <p:cNvPr id="98" name="PlaceHolder 2"/>
          <p:cNvSpPr>
            <a:spLocks noGrp="1"/>
          </p:cNvSpPr>
          <p:nvPr>
            <p:ph/>
          </p:nvPr>
        </p:nvSpPr>
        <p:spPr>
          <a:xfrm>
            <a:off x="199440" y="1097280"/>
            <a:ext cx="11778840" cy="5394600"/>
          </a:xfrm>
          <a:prstGeom prst="rect">
            <a:avLst/>
          </a:prstGeom>
          <a:noFill/>
          <a:ln w="0">
            <a:noFill/>
          </a:ln>
        </p:spPr>
        <p:txBody>
          <a:bodyPr anchor="t">
            <a:noAutofit/>
          </a:bodyPr>
          <a:lstStyle/>
          <a:p>
            <a:pPr algn="just">
              <a:spcBef>
                <a:spcPts val="1001"/>
              </a:spcBef>
              <a:buFont typeface="Wingdings" panose="05000000000000000000" pitchFamily="2" charset="2"/>
              <a:buChar char="Ø"/>
              <a:tabLst>
                <a:tab pos="0" algn="l"/>
              </a:tabLst>
            </a:pPr>
            <a:r>
              <a:rPr lang="en-US" sz="2400" spc="-1" dirty="0">
                <a:solidFill>
                  <a:srgbClr val="000000"/>
                </a:solidFill>
                <a:latin typeface="Times New Roman" pitchFamily="18" charset="0"/>
                <a:cs typeface="Times New Roman" pitchFamily="18" charset="0"/>
              </a:rPr>
              <a:t>Explore Data Sets and learn Algorithms in more detail.  </a:t>
            </a:r>
          </a:p>
          <a:p>
            <a:pPr algn="just">
              <a:spcBef>
                <a:spcPts val="1001"/>
              </a:spcBef>
              <a:buFont typeface="Wingdings" panose="05000000000000000000" pitchFamily="2" charset="2"/>
              <a:buChar char="Ø"/>
              <a:tabLst>
                <a:tab pos="0" algn="l"/>
              </a:tabLst>
            </a:pPr>
            <a:r>
              <a:rPr lang="en-US" sz="2400" spc="-1" dirty="0">
                <a:solidFill>
                  <a:srgbClr val="000000"/>
                </a:solidFill>
                <a:latin typeface="Times New Roman" pitchFamily="18" charset="0"/>
                <a:cs typeface="Times New Roman" pitchFamily="18" charset="0"/>
              </a:rPr>
              <a:t>Place Block Diagram and show Example of Risk.</a:t>
            </a:r>
          </a:p>
          <a:p>
            <a:pPr algn="just">
              <a:spcBef>
                <a:spcPts val="1001"/>
              </a:spcBef>
              <a:buFont typeface="Wingdings" panose="05000000000000000000" pitchFamily="2" charset="2"/>
              <a:buChar char="Ø"/>
              <a:tabLst>
                <a:tab pos="0" algn="l"/>
              </a:tabLst>
            </a:pPr>
            <a:r>
              <a:rPr lang="en-US" sz="2400" spc="-1" dirty="0">
                <a:solidFill>
                  <a:srgbClr val="000000"/>
                </a:solidFill>
                <a:latin typeface="Times New Roman" pitchFamily="18" charset="0"/>
                <a:cs typeface="Times New Roman" pitchFamily="18" charset="0"/>
              </a:rPr>
              <a:t>Comparison of Algorithms.</a:t>
            </a:r>
          </a:p>
          <a:p>
            <a:pPr algn="just">
              <a:spcBef>
                <a:spcPts val="1001"/>
              </a:spcBef>
              <a:buFont typeface="Wingdings" panose="05000000000000000000" pitchFamily="2" charset="2"/>
              <a:buChar char="Ø"/>
              <a:tabLst>
                <a:tab pos="0" algn="l"/>
              </a:tabLst>
            </a:pPr>
            <a:r>
              <a:rPr lang="en-US" sz="2400" spc="-1" dirty="0">
                <a:solidFill>
                  <a:srgbClr val="000000"/>
                </a:solidFill>
                <a:latin typeface="Times New Roman" pitchFamily="18" charset="0"/>
                <a:cs typeface="Times New Roman" pitchFamily="18" charset="0"/>
              </a:rPr>
              <a:t>Paper rewrite and place equations.</a:t>
            </a:r>
          </a:p>
          <a:p>
            <a:pPr marL="0" indent="0" algn="just">
              <a:spcBef>
                <a:spcPts val="1001"/>
              </a:spcBef>
              <a:buNone/>
              <a:tabLst>
                <a:tab pos="0" algn="l"/>
              </a:tabLst>
            </a:pPr>
            <a:r>
              <a:rPr lang="en-US" sz="2400" spc="-1" dirty="0">
                <a:solidFill>
                  <a:srgbClr val="000000"/>
                </a:solidFill>
                <a:latin typeface="Times New Roman" pitchFamily="18" charset="0"/>
                <a:cs typeface="Times New Roman" pitchFamily="18" charset="0"/>
              </a:rPr>
              <a:t>	</a:t>
            </a:r>
          </a:p>
          <a:p>
            <a:pPr algn="just">
              <a:spcBef>
                <a:spcPts val="1001"/>
              </a:spcBef>
              <a:buFont typeface="Wingdings" panose="05000000000000000000" pitchFamily="2" charset="2"/>
              <a:buChar char="Ø"/>
              <a:tabLst>
                <a:tab pos="0" algn="l"/>
              </a:tabLst>
            </a:pPr>
            <a:endParaRPr lang="en-US" sz="2400" spc="-1" dirty="0">
              <a:solidFill>
                <a:srgbClr val="000000"/>
              </a:solidFill>
              <a:latin typeface="Times New Roman" pitchFamily="18" charset="0"/>
              <a:cs typeface="Times New Roman" pitchFamily="18" charset="0"/>
            </a:endParaRPr>
          </a:p>
          <a:p>
            <a:pPr algn="just">
              <a:spcBef>
                <a:spcPts val="1001"/>
              </a:spcBef>
              <a:buFont typeface="Wingdings" panose="05000000000000000000" pitchFamily="2" charset="2"/>
              <a:buChar char="Ø"/>
              <a:tabLst>
                <a:tab pos="0" algn="l"/>
              </a:tabLst>
            </a:pPr>
            <a:endParaRPr lang="en-US" sz="2400" spc="-1" dirty="0">
              <a:solidFill>
                <a:srgbClr val="000000"/>
              </a:solidFill>
              <a:latin typeface="Times New Roman" pitchFamily="18" charset="0"/>
              <a:cs typeface="Times New Roman" pitchFamily="18" charset="0"/>
            </a:endParaRPr>
          </a:p>
          <a:p>
            <a:pPr algn="just">
              <a:spcBef>
                <a:spcPts val="1001"/>
              </a:spcBef>
              <a:buFont typeface="Wingdings" panose="05000000000000000000" pitchFamily="2" charset="2"/>
              <a:buChar char="Ø"/>
              <a:tabLst>
                <a:tab pos="0" algn="l"/>
              </a:tabLst>
            </a:pPr>
            <a:endParaRPr lang="en-US" sz="2400" spc="-1" dirty="0">
              <a:solidFill>
                <a:srgbClr val="000000"/>
              </a:solidFill>
              <a:latin typeface="Times New Roman" pitchFamily="18" charset="0"/>
              <a:cs typeface="Times New Roman" pitchFamily="18" charset="0"/>
            </a:endParaRPr>
          </a:p>
          <a:p>
            <a:pPr algn="just">
              <a:spcBef>
                <a:spcPts val="1001"/>
              </a:spcBef>
              <a:buFont typeface="Wingdings" panose="05000000000000000000" pitchFamily="2" charset="2"/>
              <a:buChar char="Ø"/>
              <a:tabLst>
                <a:tab pos="0" algn="l"/>
              </a:tabLst>
            </a:pPr>
            <a:endParaRPr lang="en-US" sz="2400" spc="-1" dirty="0">
              <a:solidFill>
                <a:srgbClr val="000000"/>
              </a:solidFill>
              <a:latin typeface="Times New Roman" pitchFamily="18" charset="0"/>
              <a:cs typeface="Times New Roman" pitchFamily="18" charset="0"/>
            </a:endParaRPr>
          </a:p>
          <a:p>
            <a:pPr algn="just">
              <a:spcBef>
                <a:spcPts val="1001"/>
              </a:spcBef>
              <a:buFont typeface="Wingdings" panose="05000000000000000000" pitchFamily="2" charset="2"/>
              <a:buChar char="Ø"/>
              <a:tabLst>
                <a:tab pos="0" algn="l"/>
              </a:tabLst>
            </a:pPr>
            <a:endParaRPr lang="en-US" sz="2400" spc="-1" dirty="0">
              <a:solidFill>
                <a:srgbClr val="000000"/>
              </a:solidFill>
              <a:latin typeface="Times New Roman" pitchFamily="18" charset="0"/>
              <a:cs typeface="Times New Roman" pitchFamily="18" charset="0"/>
            </a:endParaRPr>
          </a:p>
          <a:p>
            <a:pPr algn="just">
              <a:spcBef>
                <a:spcPts val="1001"/>
              </a:spcBef>
              <a:buFont typeface="Wingdings" panose="05000000000000000000" pitchFamily="2" charset="2"/>
              <a:buChar char="Ø"/>
              <a:tabLst>
                <a:tab pos="0" algn="l"/>
              </a:tabLst>
            </a:pPr>
            <a:endParaRPr lang="en-US" sz="2400" spc="-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761728993"/>
      </p:ext>
    </p:extLst>
  </p:cSld>
  <p:clrMapOvr>
    <a:masterClrMapping/>
  </p:clrMapOvr>
  <mc:AlternateContent xmlns:mc="http://schemas.openxmlformats.org/markup-compatibility/2006">
    <mc:Choice xmlns:p14="http://schemas.microsoft.com/office/powerpoint/2010/main" Requires="p14">
      <p:transition spd="slow" p14:dur="2000" advTm="797"/>
    </mc:Choice>
    <mc:Fallback>
      <p:transition spd="slow" advTm="797"/>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EFAB0-31E7-4153-9F8C-E7F89B13FFF3}"/>
              </a:ext>
            </a:extLst>
          </p:cNvPr>
          <p:cNvSpPr>
            <a:spLocks noGrp="1"/>
          </p:cNvSpPr>
          <p:nvPr>
            <p:ph type="title"/>
          </p:nvPr>
        </p:nvSpPr>
        <p:spPr/>
        <p:txBody>
          <a:bodyPr/>
          <a:lstStyle/>
          <a:p>
            <a:r>
              <a:rPr lang="en-IN" dirty="0"/>
              <a:t>Use case diagram</a:t>
            </a:r>
          </a:p>
        </p:txBody>
      </p:sp>
      <p:sp>
        <p:nvSpPr>
          <p:cNvPr id="3" name="Subtitle 2">
            <a:extLst>
              <a:ext uri="{FF2B5EF4-FFF2-40B4-BE49-F238E27FC236}">
                <a16:creationId xmlns:a16="http://schemas.microsoft.com/office/drawing/2014/main" id="{225DDA83-CB8F-B07B-826B-F283B6BE3639}"/>
              </a:ext>
            </a:extLst>
          </p:cNvPr>
          <p:cNvSpPr>
            <a:spLocks noGrp="1"/>
          </p:cNvSpPr>
          <p:nvPr>
            <p:ph type="subTitle"/>
          </p:nvPr>
        </p:nvSpPr>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3657600" lvl="8" indent="0">
              <a:buNone/>
            </a:pPr>
            <a:r>
              <a:rPr lang="en-IN" dirty="0">
                <a:latin typeface="Times New Roman" panose="02020603050405020304" pitchFamily="18" charset="0"/>
                <a:cs typeface="Times New Roman" panose="02020603050405020304" pitchFamily="18" charset="0"/>
              </a:rPr>
              <a:t>	</a:t>
            </a:r>
          </a:p>
          <a:p>
            <a:pPr marL="3657600" lvl="8" indent="0">
              <a:buNone/>
            </a:pP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A72C4B5-47AC-2A49-721E-963A6B19F630}"/>
              </a:ext>
            </a:extLst>
          </p:cNvPr>
          <p:cNvPicPr/>
          <p:nvPr/>
        </p:nvPicPr>
        <p:blipFill>
          <a:blip r:embed="rId2"/>
          <a:stretch>
            <a:fillRect/>
          </a:stretch>
        </p:blipFill>
        <p:spPr>
          <a:xfrm>
            <a:off x="1401097" y="1266187"/>
            <a:ext cx="9704438" cy="50903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PlaceHolder 1">
            <a:extLst>
              <a:ext uri="{FF2B5EF4-FFF2-40B4-BE49-F238E27FC236}">
                <a16:creationId xmlns:a16="http://schemas.microsoft.com/office/drawing/2014/main" id="{6DF36D6F-9A76-75D8-DA85-B152944B843C}"/>
              </a:ext>
            </a:extLst>
          </p:cNvPr>
          <p:cNvSpPr txBox="1">
            <a:spLocks/>
          </p:cNvSpPr>
          <p:nvPr/>
        </p:nvSpPr>
        <p:spPr>
          <a:xfrm>
            <a:off x="0" y="259958"/>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1"/>
              </a:spcBef>
            </a:pPr>
            <a:r>
              <a:rPr lang="en-US" dirty="0">
                <a:solidFill>
                  <a:schemeClr val="bg1"/>
                </a:solidFill>
                <a:latin typeface="Times New Roman" panose="02020603050405020304" pitchFamily="18" charset="0"/>
                <a:cs typeface="Times New Roman" panose="02020603050405020304" pitchFamily="18" charset="0"/>
              </a:rPr>
              <a:t>Design - Use Case Diagram</a:t>
            </a:r>
            <a:endParaRPr lang="en-US" spc="-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2872584"/>
      </p:ext>
    </p:extLst>
  </p:cSld>
  <p:clrMapOvr>
    <a:masterClrMapping/>
  </p:clrMapOvr>
  <mc:AlternateContent xmlns:mc="http://schemas.openxmlformats.org/markup-compatibility/2006">
    <mc:Choice xmlns:p14="http://schemas.microsoft.com/office/powerpoint/2010/main" Requires="p14">
      <p:transition spd="slow" p14:dur="2000" advTm="57"/>
    </mc:Choice>
    <mc:Fallback>
      <p:transition spd="slow" advTm="57"/>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E505E-8C26-7297-4DD2-B708249B1F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E7534B-2238-F963-CDDB-2464942C461E}"/>
              </a:ext>
            </a:extLst>
          </p:cNvPr>
          <p:cNvSpPr>
            <a:spLocks noGrp="1"/>
          </p:cNvSpPr>
          <p:nvPr>
            <p:ph type="title"/>
          </p:nvPr>
        </p:nvSpPr>
        <p:spPr/>
        <p:txBody>
          <a:bodyPr/>
          <a:lstStyle/>
          <a:p>
            <a:r>
              <a:rPr lang="en-IN" dirty="0"/>
              <a:t>Use case diagram</a:t>
            </a:r>
          </a:p>
        </p:txBody>
      </p:sp>
      <p:sp>
        <p:nvSpPr>
          <p:cNvPr id="3" name="Subtitle 2">
            <a:extLst>
              <a:ext uri="{FF2B5EF4-FFF2-40B4-BE49-F238E27FC236}">
                <a16:creationId xmlns:a16="http://schemas.microsoft.com/office/drawing/2014/main" id="{5B93DA3B-EBEA-C525-A0B3-E861919117B4}"/>
              </a:ext>
            </a:extLst>
          </p:cNvPr>
          <p:cNvSpPr>
            <a:spLocks noGrp="1"/>
          </p:cNvSpPr>
          <p:nvPr>
            <p:ph type="subTitle"/>
          </p:nvPr>
        </p:nvSpPr>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3657600" lvl="8" indent="0">
              <a:buNone/>
            </a:pPr>
            <a:r>
              <a:rPr lang="en-IN" dirty="0">
                <a:latin typeface="Times New Roman" panose="02020603050405020304" pitchFamily="18" charset="0"/>
                <a:cs typeface="Times New Roman" panose="02020603050405020304" pitchFamily="18" charset="0"/>
              </a:rPr>
              <a:t>	</a:t>
            </a:r>
          </a:p>
          <a:p>
            <a:pPr marL="3657600" lvl="8" indent="0">
              <a:buNone/>
            </a:pPr>
            <a:endParaRPr lang="en-IN" dirty="0">
              <a:latin typeface="Times New Roman" panose="02020603050405020304" pitchFamily="18" charset="0"/>
              <a:cs typeface="Times New Roman" panose="02020603050405020304" pitchFamily="18" charset="0"/>
            </a:endParaRPr>
          </a:p>
        </p:txBody>
      </p:sp>
      <p:sp>
        <p:nvSpPr>
          <p:cNvPr id="5" name="PlaceHolder 1">
            <a:extLst>
              <a:ext uri="{FF2B5EF4-FFF2-40B4-BE49-F238E27FC236}">
                <a16:creationId xmlns:a16="http://schemas.microsoft.com/office/drawing/2014/main" id="{17B58177-A8CD-711E-3AAC-49D0E9A2F718}"/>
              </a:ext>
            </a:extLst>
          </p:cNvPr>
          <p:cNvSpPr txBox="1">
            <a:spLocks/>
          </p:cNvSpPr>
          <p:nvPr/>
        </p:nvSpPr>
        <p:spPr>
          <a:xfrm>
            <a:off x="0" y="259958"/>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1"/>
              </a:spcBef>
            </a:pPr>
            <a:r>
              <a:rPr lang="en-US" dirty="0">
                <a:solidFill>
                  <a:schemeClr val="bg1"/>
                </a:solidFill>
                <a:latin typeface="Times New Roman" panose="02020603050405020304" pitchFamily="18" charset="0"/>
                <a:cs typeface="Times New Roman" panose="02020603050405020304" pitchFamily="18" charset="0"/>
              </a:rPr>
              <a:t>Design - Activity Diagram </a:t>
            </a:r>
            <a:endParaRPr lang="en-US" spc="-1"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188ACD9-FBEB-CB9C-A6BD-3B8E3FA1F271}"/>
              </a:ext>
            </a:extLst>
          </p:cNvPr>
          <p:cNvPicPr>
            <a:picLocks noChangeAspect="1"/>
          </p:cNvPicPr>
          <p:nvPr/>
        </p:nvPicPr>
        <p:blipFill rotWithShape="1">
          <a:blip r:embed="rId2">
            <a:extLst>
              <a:ext uri="{28A0092B-C50C-407E-A947-70E740481C1C}">
                <a14:useLocalDpi xmlns:a14="http://schemas.microsoft.com/office/drawing/2010/main" val="0"/>
              </a:ext>
            </a:extLst>
          </a:blip>
          <a:srcRect l="7972" t="5735" r="5822" b="-602"/>
          <a:stretch/>
        </p:blipFill>
        <p:spPr>
          <a:xfrm>
            <a:off x="2389239" y="1001595"/>
            <a:ext cx="7536426" cy="5596447"/>
          </a:xfrm>
          <a:prstGeom prst="rect">
            <a:avLst/>
          </a:prstGeom>
        </p:spPr>
      </p:pic>
    </p:spTree>
    <p:extLst>
      <p:ext uri="{BB962C8B-B14F-4D97-AF65-F5344CB8AC3E}">
        <p14:creationId xmlns:p14="http://schemas.microsoft.com/office/powerpoint/2010/main" val="4216233737"/>
      </p:ext>
    </p:extLst>
  </p:cSld>
  <p:clrMapOvr>
    <a:masterClrMapping/>
  </p:clrMapOvr>
  <mc:AlternateContent xmlns:mc="http://schemas.openxmlformats.org/markup-compatibility/2006">
    <mc:Choice xmlns:p14="http://schemas.microsoft.com/office/powerpoint/2010/main" Requires="p14">
      <p:transition spd="slow" p14:dur="2000" advTm="96"/>
    </mc:Choice>
    <mc:Fallback>
      <p:transition spd="slow" advTm="9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BC4A4-072E-FB8F-6B77-C1E33FE8F7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AA3354-E993-6151-D796-6A91BDA23A38}"/>
              </a:ext>
            </a:extLst>
          </p:cNvPr>
          <p:cNvSpPr>
            <a:spLocks noGrp="1"/>
          </p:cNvSpPr>
          <p:nvPr>
            <p:ph type="title"/>
          </p:nvPr>
        </p:nvSpPr>
        <p:spPr/>
        <p:txBody>
          <a:bodyPr/>
          <a:lstStyle/>
          <a:p>
            <a:r>
              <a:rPr lang="en-IN" dirty="0"/>
              <a:t>Use case diagram</a:t>
            </a:r>
          </a:p>
        </p:txBody>
      </p:sp>
      <p:sp>
        <p:nvSpPr>
          <p:cNvPr id="3" name="Subtitle 2">
            <a:extLst>
              <a:ext uri="{FF2B5EF4-FFF2-40B4-BE49-F238E27FC236}">
                <a16:creationId xmlns:a16="http://schemas.microsoft.com/office/drawing/2014/main" id="{C75448CB-80A7-F391-CD3E-54993D00938D}"/>
              </a:ext>
            </a:extLst>
          </p:cNvPr>
          <p:cNvSpPr>
            <a:spLocks noGrp="1"/>
          </p:cNvSpPr>
          <p:nvPr>
            <p:ph type="subTitle"/>
          </p:nvPr>
        </p:nvSpPr>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3657600" lvl="8" indent="0">
              <a:buNone/>
            </a:pPr>
            <a:r>
              <a:rPr lang="en-IN" dirty="0">
                <a:latin typeface="Times New Roman" panose="02020603050405020304" pitchFamily="18" charset="0"/>
                <a:cs typeface="Times New Roman" panose="02020603050405020304" pitchFamily="18" charset="0"/>
              </a:rPr>
              <a:t>	</a:t>
            </a:r>
          </a:p>
          <a:p>
            <a:pPr marL="3657600" lvl="8" indent="0">
              <a:buNone/>
            </a:pPr>
            <a:endParaRPr lang="en-IN" dirty="0">
              <a:latin typeface="Times New Roman" panose="02020603050405020304" pitchFamily="18" charset="0"/>
              <a:cs typeface="Times New Roman" panose="02020603050405020304" pitchFamily="18" charset="0"/>
            </a:endParaRPr>
          </a:p>
        </p:txBody>
      </p:sp>
      <p:sp>
        <p:nvSpPr>
          <p:cNvPr id="5" name="PlaceHolder 1">
            <a:extLst>
              <a:ext uri="{FF2B5EF4-FFF2-40B4-BE49-F238E27FC236}">
                <a16:creationId xmlns:a16="http://schemas.microsoft.com/office/drawing/2014/main" id="{66377D68-3C53-557E-E870-F18B6760AD78}"/>
              </a:ext>
            </a:extLst>
          </p:cNvPr>
          <p:cNvSpPr txBox="1">
            <a:spLocks/>
          </p:cNvSpPr>
          <p:nvPr/>
        </p:nvSpPr>
        <p:spPr>
          <a:xfrm>
            <a:off x="0" y="259958"/>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1"/>
              </a:spcBef>
            </a:pPr>
            <a:r>
              <a:rPr lang="en-IN" dirty="0">
                <a:solidFill>
                  <a:schemeClr val="bg1"/>
                </a:solidFill>
                <a:latin typeface="Times New Roman" panose="02020603050405020304" pitchFamily="18" charset="0"/>
                <a:cs typeface="Times New Roman" panose="02020603050405020304" pitchFamily="18" charset="0"/>
              </a:rPr>
              <a:t>Design - Sequence Diagram</a:t>
            </a:r>
            <a:endParaRPr lang="en-US" spc="-1" dirty="0">
              <a:solidFill>
                <a:schemeClr val="bg1"/>
              </a:solidFill>
              <a:latin typeface="Times New Roman" panose="02020603050405020304" pitchFamily="18" charset="0"/>
              <a:cs typeface="Times New Roman" panose="02020603050405020304" pitchFamily="18" charset="0"/>
            </a:endParaRPr>
          </a:p>
        </p:txBody>
      </p:sp>
      <p:pic>
        <p:nvPicPr>
          <p:cNvPr id="4" name="Content Placeholder 5">
            <a:extLst>
              <a:ext uri="{FF2B5EF4-FFF2-40B4-BE49-F238E27FC236}">
                <a16:creationId xmlns:a16="http://schemas.microsoft.com/office/drawing/2014/main" id="{BC70CDFB-265E-57CF-2108-6608F4167583}"/>
              </a:ext>
            </a:extLst>
          </p:cNvPr>
          <p:cNvPicPr>
            <a:picLocks/>
          </p:cNvPicPr>
          <p:nvPr/>
        </p:nvPicPr>
        <p:blipFill>
          <a:blip r:embed="rId2"/>
          <a:stretch>
            <a:fillRect/>
          </a:stretch>
        </p:blipFill>
        <p:spPr>
          <a:xfrm>
            <a:off x="1179871" y="1165123"/>
            <a:ext cx="9689690" cy="5279922"/>
          </a:xfrm>
          <a:prstGeom prst="rect">
            <a:avLst/>
          </a:prstGeom>
        </p:spPr>
      </p:pic>
    </p:spTree>
    <p:extLst>
      <p:ext uri="{BB962C8B-B14F-4D97-AF65-F5344CB8AC3E}">
        <p14:creationId xmlns:p14="http://schemas.microsoft.com/office/powerpoint/2010/main" val="2176620026"/>
      </p:ext>
    </p:extLst>
  </p:cSld>
  <p:clrMapOvr>
    <a:masterClrMapping/>
  </p:clrMapOvr>
  <mc:AlternateContent xmlns:mc="http://schemas.openxmlformats.org/markup-compatibility/2006">
    <mc:Choice xmlns:p14="http://schemas.microsoft.com/office/powerpoint/2010/main" Requires="p14">
      <p:transition spd="slow" p14:dur="2000" advTm="46"/>
    </mc:Choice>
    <mc:Fallback>
      <p:transition spd="slow" advTm="4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DDFDC-53D0-5D27-7026-4CC64003BE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3F64CE-EEE7-6D7D-1156-FA8F4311FA02}"/>
              </a:ext>
            </a:extLst>
          </p:cNvPr>
          <p:cNvSpPr>
            <a:spLocks noGrp="1"/>
          </p:cNvSpPr>
          <p:nvPr>
            <p:ph type="title"/>
          </p:nvPr>
        </p:nvSpPr>
        <p:spPr/>
        <p:txBody>
          <a:bodyPr/>
          <a:lstStyle/>
          <a:p>
            <a:r>
              <a:rPr lang="en-IN" dirty="0"/>
              <a:t>Use case diagram</a:t>
            </a:r>
          </a:p>
        </p:txBody>
      </p:sp>
      <p:sp>
        <p:nvSpPr>
          <p:cNvPr id="3" name="Subtitle 2">
            <a:extLst>
              <a:ext uri="{FF2B5EF4-FFF2-40B4-BE49-F238E27FC236}">
                <a16:creationId xmlns:a16="http://schemas.microsoft.com/office/drawing/2014/main" id="{E17E9640-A188-8795-DC72-87FB2E291FFB}"/>
              </a:ext>
            </a:extLst>
          </p:cNvPr>
          <p:cNvSpPr>
            <a:spLocks noGrp="1"/>
          </p:cNvSpPr>
          <p:nvPr>
            <p:ph type="subTitle"/>
          </p:nvPr>
        </p:nvSpPr>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3657600" lvl="8" indent="0">
              <a:buNone/>
            </a:pPr>
            <a:r>
              <a:rPr lang="en-IN" dirty="0">
                <a:latin typeface="Times New Roman" panose="02020603050405020304" pitchFamily="18" charset="0"/>
                <a:cs typeface="Times New Roman" panose="02020603050405020304" pitchFamily="18" charset="0"/>
              </a:rPr>
              <a:t>	</a:t>
            </a:r>
          </a:p>
          <a:p>
            <a:pPr marL="3657600" lvl="8" indent="0">
              <a:buNone/>
            </a:pPr>
            <a:endParaRPr lang="en-IN" dirty="0">
              <a:latin typeface="Times New Roman" panose="02020603050405020304" pitchFamily="18" charset="0"/>
              <a:cs typeface="Times New Roman" panose="02020603050405020304" pitchFamily="18" charset="0"/>
            </a:endParaRPr>
          </a:p>
        </p:txBody>
      </p:sp>
      <p:sp>
        <p:nvSpPr>
          <p:cNvPr id="5" name="PlaceHolder 1">
            <a:extLst>
              <a:ext uri="{FF2B5EF4-FFF2-40B4-BE49-F238E27FC236}">
                <a16:creationId xmlns:a16="http://schemas.microsoft.com/office/drawing/2014/main" id="{6D026B55-54E8-FAD5-6FB5-4F6E91D70E98}"/>
              </a:ext>
            </a:extLst>
          </p:cNvPr>
          <p:cNvSpPr txBox="1">
            <a:spLocks/>
          </p:cNvSpPr>
          <p:nvPr/>
        </p:nvSpPr>
        <p:spPr>
          <a:xfrm>
            <a:off x="0" y="259958"/>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1"/>
              </a:spcBef>
            </a:pPr>
            <a:r>
              <a:rPr lang="en-IN" dirty="0">
                <a:solidFill>
                  <a:schemeClr val="bg1"/>
                </a:solidFill>
                <a:latin typeface="Times New Roman" panose="02020603050405020304" pitchFamily="18" charset="0"/>
                <a:cs typeface="Times New Roman" panose="02020603050405020304" pitchFamily="18" charset="0"/>
              </a:rPr>
              <a:t>Design - System Architecture</a:t>
            </a:r>
            <a:endParaRPr lang="en-US" spc="-1"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0AC8B99-50DA-F1D4-11C9-6DD288C59B2F}"/>
              </a:ext>
            </a:extLst>
          </p:cNvPr>
          <p:cNvPicPr/>
          <p:nvPr/>
        </p:nvPicPr>
        <p:blipFill>
          <a:blip r:embed="rId2">
            <a:extLst>
              <a:ext uri="{28A0092B-C50C-407E-A947-70E740481C1C}">
                <a14:useLocalDpi xmlns:a14="http://schemas.microsoft.com/office/drawing/2010/main" val="0"/>
              </a:ext>
            </a:extLst>
          </a:blip>
          <a:stretch>
            <a:fillRect/>
          </a:stretch>
        </p:blipFill>
        <p:spPr>
          <a:xfrm>
            <a:off x="1504335" y="1205738"/>
            <a:ext cx="8804787" cy="5121319"/>
          </a:xfrm>
          <a:prstGeom prst="rect">
            <a:avLst/>
          </a:prstGeom>
        </p:spPr>
      </p:pic>
    </p:spTree>
    <p:extLst>
      <p:ext uri="{BB962C8B-B14F-4D97-AF65-F5344CB8AC3E}">
        <p14:creationId xmlns:p14="http://schemas.microsoft.com/office/powerpoint/2010/main" val="1603626603"/>
      </p:ext>
    </p:extLst>
  </p:cSld>
  <p:clrMapOvr>
    <a:masterClrMapping/>
  </p:clrMapOvr>
  <mc:AlternateContent xmlns:mc="http://schemas.openxmlformats.org/markup-compatibility/2006">
    <mc:Choice xmlns:p14="http://schemas.microsoft.com/office/powerpoint/2010/main" Requires="p14">
      <p:transition spd="slow" p14:dur="2000" advTm="144"/>
    </mc:Choice>
    <mc:Fallback>
      <p:transition spd="slow" advTm="144"/>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59958"/>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lnSpc>
                <a:spcPct val="90000"/>
              </a:lnSpc>
              <a:spcBef>
                <a:spcPts val="1001"/>
              </a:spcBef>
            </a:pPr>
            <a:r>
              <a:rPr lang="en-US" spc="-1" dirty="0">
                <a:solidFill>
                  <a:schemeClr val="bg1"/>
                </a:solidFill>
                <a:latin typeface="Times New Roman"/>
              </a:rPr>
              <a:t>Implementation </a:t>
            </a:r>
            <a:endParaRPr lang="en-US" b="0" strike="noStrike" spc="-1" dirty="0">
              <a:solidFill>
                <a:schemeClr val="bg1"/>
              </a:solidFill>
              <a:latin typeface="Calibri"/>
            </a:endParaRPr>
          </a:p>
        </p:txBody>
      </p:sp>
      <p:pic>
        <p:nvPicPr>
          <p:cNvPr id="9" name="Picture 8">
            <a:extLst>
              <a:ext uri="{FF2B5EF4-FFF2-40B4-BE49-F238E27FC236}">
                <a16:creationId xmlns:a16="http://schemas.microsoft.com/office/drawing/2014/main" id="{8ACEEF6F-D4ED-58C7-FAFC-D5FD672086E2}"/>
              </a:ext>
            </a:extLst>
          </p:cNvPr>
          <p:cNvPicPr>
            <a:picLocks noChangeAspect="1"/>
          </p:cNvPicPr>
          <p:nvPr/>
        </p:nvPicPr>
        <p:blipFill rotWithShape="1">
          <a:blip r:embed="rId2">
            <a:extLst>
              <a:ext uri="{28A0092B-C50C-407E-A947-70E740481C1C}">
                <a14:useLocalDpi xmlns:a14="http://schemas.microsoft.com/office/drawing/2010/main" val="0"/>
              </a:ext>
            </a:extLst>
          </a:blip>
          <a:srcRect l="6653" t="11379" r="43346" b="7937"/>
          <a:stretch/>
        </p:blipFill>
        <p:spPr>
          <a:xfrm>
            <a:off x="132736" y="974558"/>
            <a:ext cx="5766859" cy="5530645"/>
          </a:xfrm>
          <a:prstGeom prst="rect">
            <a:avLst/>
          </a:prstGeom>
        </p:spPr>
      </p:pic>
      <p:pic>
        <p:nvPicPr>
          <p:cNvPr id="11" name="Picture 10">
            <a:extLst>
              <a:ext uri="{FF2B5EF4-FFF2-40B4-BE49-F238E27FC236}">
                <a16:creationId xmlns:a16="http://schemas.microsoft.com/office/drawing/2014/main" id="{B31281DB-C91F-3710-3B8E-CA1B0B759650}"/>
              </a:ext>
            </a:extLst>
          </p:cNvPr>
          <p:cNvPicPr>
            <a:picLocks noChangeAspect="1"/>
          </p:cNvPicPr>
          <p:nvPr/>
        </p:nvPicPr>
        <p:blipFill rotWithShape="1">
          <a:blip r:embed="rId3">
            <a:extLst>
              <a:ext uri="{28A0092B-C50C-407E-A947-70E740481C1C}">
                <a14:useLocalDpi xmlns:a14="http://schemas.microsoft.com/office/drawing/2010/main" val="0"/>
              </a:ext>
            </a:extLst>
          </a:blip>
          <a:srcRect l="6411" t="19316" r="45202" b="10327"/>
          <a:stretch/>
        </p:blipFill>
        <p:spPr>
          <a:xfrm>
            <a:off x="5899595" y="985327"/>
            <a:ext cx="5589399" cy="5509105"/>
          </a:xfrm>
          <a:prstGeom prst="rect">
            <a:avLst/>
          </a:prstGeom>
        </p:spPr>
      </p:pic>
    </p:spTree>
    <p:extLst>
      <p:ext uri="{BB962C8B-B14F-4D97-AF65-F5344CB8AC3E}">
        <p14:creationId xmlns:p14="http://schemas.microsoft.com/office/powerpoint/2010/main" val="1727978819"/>
      </p:ext>
    </p:extLst>
  </p:cSld>
  <p:clrMapOvr>
    <a:masterClrMapping/>
  </p:clrMapOvr>
  <mc:AlternateContent xmlns:mc="http://schemas.openxmlformats.org/markup-compatibility/2006">
    <mc:Choice xmlns:p14="http://schemas.microsoft.com/office/powerpoint/2010/main" Requires="p14">
      <p:transition spd="slow" p14:dur="2000" advTm="87"/>
    </mc:Choice>
    <mc:Fallback>
      <p:transition spd="slow" advTm="8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C718C-A15B-FBFE-711D-5535C7AF9746}"/>
            </a:ext>
          </a:extLst>
        </p:cNvPr>
        <p:cNvGrpSpPr/>
        <p:nvPr/>
      </p:nvGrpSpPr>
      <p:grpSpPr>
        <a:xfrm>
          <a:off x="0" y="0"/>
          <a:ext cx="0" cy="0"/>
          <a:chOff x="0" y="0"/>
          <a:chExt cx="0" cy="0"/>
        </a:xfrm>
      </p:grpSpPr>
      <p:sp>
        <p:nvSpPr>
          <p:cNvPr id="105" name="PlaceHolder 1">
            <a:extLst>
              <a:ext uri="{FF2B5EF4-FFF2-40B4-BE49-F238E27FC236}">
                <a16:creationId xmlns:a16="http://schemas.microsoft.com/office/drawing/2014/main" id="{D81CF63D-3F22-DAA3-A273-83F24AB57E9E}"/>
              </a:ext>
            </a:extLst>
          </p:cNvPr>
          <p:cNvSpPr>
            <a:spLocks noGrp="1"/>
          </p:cNvSpPr>
          <p:nvPr>
            <p:ph type="title"/>
          </p:nvPr>
        </p:nvSpPr>
        <p:spPr>
          <a:xfrm>
            <a:off x="0" y="259958"/>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lnSpc>
                <a:spcPct val="90000"/>
              </a:lnSpc>
              <a:spcBef>
                <a:spcPts val="1001"/>
              </a:spcBef>
            </a:pPr>
            <a:r>
              <a:rPr lang="en-US" spc="-1" dirty="0">
                <a:solidFill>
                  <a:schemeClr val="bg1"/>
                </a:solidFill>
                <a:latin typeface="Times New Roman"/>
              </a:rPr>
              <a:t>Implementation </a:t>
            </a:r>
            <a:endParaRPr lang="en-US" b="0" strike="noStrike" spc="-1" dirty="0">
              <a:solidFill>
                <a:schemeClr val="bg1"/>
              </a:solidFill>
              <a:latin typeface="Calibri"/>
            </a:endParaRPr>
          </a:p>
        </p:txBody>
      </p:sp>
      <p:pic>
        <p:nvPicPr>
          <p:cNvPr id="5" name="Picture 4">
            <a:extLst>
              <a:ext uri="{FF2B5EF4-FFF2-40B4-BE49-F238E27FC236}">
                <a16:creationId xmlns:a16="http://schemas.microsoft.com/office/drawing/2014/main" id="{1A0A4C76-84FE-B639-28B9-B4335F4705CD}"/>
              </a:ext>
            </a:extLst>
          </p:cNvPr>
          <p:cNvPicPr>
            <a:picLocks noChangeAspect="1"/>
          </p:cNvPicPr>
          <p:nvPr/>
        </p:nvPicPr>
        <p:blipFill rotWithShape="1">
          <a:blip r:embed="rId2">
            <a:extLst>
              <a:ext uri="{28A0092B-C50C-407E-A947-70E740481C1C}">
                <a14:useLocalDpi xmlns:a14="http://schemas.microsoft.com/office/drawing/2010/main" val="0"/>
              </a:ext>
            </a:extLst>
          </a:blip>
          <a:srcRect l="5808" t="12264" r="42418" b="8988"/>
          <a:stretch/>
        </p:blipFill>
        <p:spPr>
          <a:xfrm>
            <a:off x="117988" y="1091380"/>
            <a:ext cx="5760298" cy="5397910"/>
          </a:xfrm>
          <a:prstGeom prst="rect">
            <a:avLst/>
          </a:prstGeom>
        </p:spPr>
      </p:pic>
      <p:pic>
        <p:nvPicPr>
          <p:cNvPr id="7" name="Picture 6">
            <a:extLst>
              <a:ext uri="{FF2B5EF4-FFF2-40B4-BE49-F238E27FC236}">
                <a16:creationId xmlns:a16="http://schemas.microsoft.com/office/drawing/2014/main" id="{5D8EDB91-E0EF-B125-026A-83D30024D28E}"/>
              </a:ext>
            </a:extLst>
          </p:cNvPr>
          <p:cNvPicPr>
            <a:picLocks noChangeAspect="1"/>
          </p:cNvPicPr>
          <p:nvPr/>
        </p:nvPicPr>
        <p:blipFill rotWithShape="1">
          <a:blip r:embed="rId3">
            <a:extLst>
              <a:ext uri="{28A0092B-C50C-407E-A947-70E740481C1C}">
                <a14:useLocalDpi xmlns:a14="http://schemas.microsoft.com/office/drawing/2010/main" val="0"/>
              </a:ext>
            </a:extLst>
          </a:blip>
          <a:srcRect l="10645" t="18694" r="43508" b="9873"/>
          <a:stretch/>
        </p:blipFill>
        <p:spPr>
          <a:xfrm>
            <a:off x="5878286" y="1091381"/>
            <a:ext cx="5589639" cy="5397909"/>
          </a:xfrm>
          <a:prstGeom prst="rect">
            <a:avLst/>
          </a:prstGeom>
        </p:spPr>
      </p:pic>
    </p:spTree>
    <p:extLst>
      <p:ext uri="{BB962C8B-B14F-4D97-AF65-F5344CB8AC3E}">
        <p14:creationId xmlns:p14="http://schemas.microsoft.com/office/powerpoint/2010/main" val="2022568410"/>
      </p:ext>
    </p:extLst>
  </p:cSld>
  <p:clrMapOvr>
    <a:masterClrMapping/>
  </p:clrMapOvr>
  <mc:AlternateContent xmlns:mc="http://schemas.openxmlformats.org/markup-compatibility/2006">
    <mc:Choice xmlns:p14="http://schemas.microsoft.com/office/powerpoint/2010/main" Requires="p14">
      <p:transition spd="slow" p14:dur="2000" advTm="144"/>
    </mc:Choice>
    <mc:Fallback>
      <p:transition spd="slow" advTm="144"/>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2E6D7-6111-58C0-DC01-98F315C79A54}"/>
            </a:ext>
          </a:extLst>
        </p:cNvPr>
        <p:cNvGrpSpPr/>
        <p:nvPr/>
      </p:nvGrpSpPr>
      <p:grpSpPr>
        <a:xfrm>
          <a:off x="0" y="0"/>
          <a:ext cx="0" cy="0"/>
          <a:chOff x="0" y="0"/>
          <a:chExt cx="0" cy="0"/>
        </a:xfrm>
      </p:grpSpPr>
      <p:sp>
        <p:nvSpPr>
          <p:cNvPr id="105" name="PlaceHolder 1">
            <a:extLst>
              <a:ext uri="{FF2B5EF4-FFF2-40B4-BE49-F238E27FC236}">
                <a16:creationId xmlns:a16="http://schemas.microsoft.com/office/drawing/2014/main" id="{643930E1-3108-34C3-F28A-635635703BED}"/>
              </a:ext>
            </a:extLst>
          </p:cNvPr>
          <p:cNvSpPr>
            <a:spLocks noGrp="1"/>
          </p:cNvSpPr>
          <p:nvPr>
            <p:ph type="title"/>
          </p:nvPr>
        </p:nvSpPr>
        <p:spPr>
          <a:xfrm>
            <a:off x="0" y="259958"/>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lnSpc>
                <a:spcPct val="90000"/>
              </a:lnSpc>
              <a:spcBef>
                <a:spcPts val="1001"/>
              </a:spcBef>
            </a:pPr>
            <a:r>
              <a:rPr lang="en-US" spc="-1" dirty="0">
                <a:solidFill>
                  <a:schemeClr val="bg1"/>
                </a:solidFill>
                <a:latin typeface="Times New Roman"/>
              </a:rPr>
              <a:t>Implementation </a:t>
            </a:r>
            <a:endParaRPr lang="en-US" b="0" strike="noStrike" spc="-1" dirty="0">
              <a:solidFill>
                <a:schemeClr val="bg1"/>
              </a:solidFill>
              <a:latin typeface="Calibri"/>
            </a:endParaRPr>
          </a:p>
        </p:txBody>
      </p:sp>
      <p:pic>
        <p:nvPicPr>
          <p:cNvPr id="3" name="Picture 2">
            <a:extLst>
              <a:ext uri="{FF2B5EF4-FFF2-40B4-BE49-F238E27FC236}">
                <a16:creationId xmlns:a16="http://schemas.microsoft.com/office/drawing/2014/main" id="{6908F99E-1878-1B6F-B0D4-4DF451428BDA}"/>
              </a:ext>
            </a:extLst>
          </p:cNvPr>
          <p:cNvPicPr>
            <a:picLocks noChangeAspect="1"/>
          </p:cNvPicPr>
          <p:nvPr/>
        </p:nvPicPr>
        <p:blipFill rotWithShape="1">
          <a:blip r:embed="rId2">
            <a:extLst>
              <a:ext uri="{28A0092B-C50C-407E-A947-70E740481C1C}">
                <a14:useLocalDpi xmlns:a14="http://schemas.microsoft.com/office/drawing/2010/main" val="0"/>
              </a:ext>
            </a:extLst>
          </a:blip>
          <a:srcRect l="6170" t="17858" r="44112" b="10494"/>
          <a:stretch/>
        </p:blipFill>
        <p:spPr>
          <a:xfrm>
            <a:off x="132975" y="974559"/>
            <a:ext cx="5862876" cy="5623483"/>
          </a:xfrm>
          <a:prstGeom prst="rect">
            <a:avLst/>
          </a:prstGeom>
        </p:spPr>
      </p:pic>
      <p:pic>
        <p:nvPicPr>
          <p:cNvPr id="6" name="Picture 5">
            <a:extLst>
              <a:ext uri="{FF2B5EF4-FFF2-40B4-BE49-F238E27FC236}">
                <a16:creationId xmlns:a16="http://schemas.microsoft.com/office/drawing/2014/main" id="{74D444AA-0C7D-431E-7923-D10EAA92E582}"/>
              </a:ext>
            </a:extLst>
          </p:cNvPr>
          <p:cNvPicPr>
            <a:picLocks noChangeAspect="1"/>
          </p:cNvPicPr>
          <p:nvPr/>
        </p:nvPicPr>
        <p:blipFill rotWithShape="1">
          <a:blip r:embed="rId3">
            <a:extLst>
              <a:ext uri="{28A0092B-C50C-407E-A947-70E740481C1C}">
                <a14:useLocalDpi xmlns:a14="http://schemas.microsoft.com/office/drawing/2010/main" val="0"/>
              </a:ext>
            </a:extLst>
          </a:blip>
          <a:srcRect l="6653" t="17961" r="56209" b="8582"/>
          <a:stretch/>
        </p:blipFill>
        <p:spPr>
          <a:xfrm>
            <a:off x="5995851" y="974558"/>
            <a:ext cx="5393115" cy="5623484"/>
          </a:xfrm>
          <a:prstGeom prst="rect">
            <a:avLst/>
          </a:prstGeom>
        </p:spPr>
      </p:pic>
    </p:spTree>
    <p:extLst>
      <p:ext uri="{BB962C8B-B14F-4D97-AF65-F5344CB8AC3E}">
        <p14:creationId xmlns:p14="http://schemas.microsoft.com/office/powerpoint/2010/main" val="34473560"/>
      </p:ext>
    </p:extLst>
  </p:cSld>
  <p:clrMapOvr>
    <a:masterClrMapping/>
  </p:clrMapOvr>
  <mc:AlternateContent xmlns:mc="http://schemas.openxmlformats.org/markup-compatibility/2006">
    <mc:Choice xmlns:p14="http://schemas.microsoft.com/office/powerpoint/2010/main" Requires="p14">
      <p:transition spd="slow" p14:dur="2000" advTm="191"/>
    </mc:Choice>
    <mc:Fallback>
      <p:transition spd="slow" advTm="191"/>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FED7D-A287-2174-BA10-247EDAD76F10}"/>
            </a:ext>
          </a:extLst>
        </p:cNvPr>
        <p:cNvGrpSpPr/>
        <p:nvPr/>
      </p:nvGrpSpPr>
      <p:grpSpPr>
        <a:xfrm>
          <a:off x="0" y="0"/>
          <a:ext cx="0" cy="0"/>
          <a:chOff x="0" y="0"/>
          <a:chExt cx="0" cy="0"/>
        </a:xfrm>
      </p:grpSpPr>
      <p:sp>
        <p:nvSpPr>
          <p:cNvPr id="105" name="PlaceHolder 1">
            <a:extLst>
              <a:ext uri="{FF2B5EF4-FFF2-40B4-BE49-F238E27FC236}">
                <a16:creationId xmlns:a16="http://schemas.microsoft.com/office/drawing/2014/main" id="{12F1824D-9512-2FCB-AC97-EA8D3D56DB2C}"/>
              </a:ext>
            </a:extLst>
          </p:cNvPr>
          <p:cNvSpPr>
            <a:spLocks noGrp="1"/>
          </p:cNvSpPr>
          <p:nvPr>
            <p:ph type="title"/>
          </p:nvPr>
        </p:nvSpPr>
        <p:spPr>
          <a:xfrm>
            <a:off x="0" y="259958"/>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lnSpc>
                <a:spcPct val="90000"/>
              </a:lnSpc>
              <a:spcBef>
                <a:spcPts val="1001"/>
              </a:spcBef>
            </a:pPr>
            <a:r>
              <a:rPr lang="en-US" spc="-1" dirty="0">
                <a:solidFill>
                  <a:schemeClr val="bg1"/>
                </a:solidFill>
                <a:latin typeface="Times New Roman"/>
              </a:rPr>
              <a:t>Implementation </a:t>
            </a:r>
            <a:endParaRPr lang="en-US" b="0" strike="noStrike" spc="-1" dirty="0">
              <a:solidFill>
                <a:schemeClr val="bg1"/>
              </a:solidFill>
              <a:latin typeface="Calibri"/>
            </a:endParaRPr>
          </a:p>
        </p:txBody>
      </p:sp>
      <p:sp>
        <p:nvSpPr>
          <p:cNvPr id="2" name="TextBox 1">
            <a:extLst>
              <a:ext uri="{FF2B5EF4-FFF2-40B4-BE49-F238E27FC236}">
                <a16:creationId xmlns:a16="http://schemas.microsoft.com/office/drawing/2014/main" id="{6C4658DC-EC2C-B614-B2E4-994AE7F260CA}"/>
              </a:ext>
            </a:extLst>
          </p:cNvPr>
          <p:cNvSpPr txBox="1"/>
          <p:nvPr/>
        </p:nvSpPr>
        <p:spPr>
          <a:xfrm>
            <a:off x="103240" y="1135625"/>
            <a:ext cx="2585964"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Output Screenshots</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1E7B3D3-DEA2-A114-6F81-013E01755A20}"/>
              </a:ext>
            </a:extLst>
          </p:cNvPr>
          <p:cNvPicPr>
            <a:picLocks noChangeAspect="1"/>
          </p:cNvPicPr>
          <p:nvPr/>
        </p:nvPicPr>
        <p:blipFill rotWithShape="1">
          <a:blip r:embed="rId2">
            <a:extLst>
              <a:ext uri="{28A0092B-C50C-407E-A947-70E740481C1C}">
                <a14:useLocalDpi xmlns:a14="http://schemas.microsoft.com/office/drawing/2010/main" val="0"/>
              </a:ext>
            </a:extLst>
          </a:blip>
          <a:srcRect l="13790" t="14211" r="17715" b="9677"/>
          <a:stretch/>
        </p:blipFill>
        <p:spPr>
          <a:xfrm>
            <a:off x="103240" y="2082330"/>
            <a:ext cx="5823499" cy="3964017"/>
          </a:xfrm>
          <a:prstGeom prst="rect">
            <a:avLst/>
          </a:prstGeom>
        </p:spPr>
      </p:pic>
      <p:pic>
        <p:nvPicPr>
          <p:cNvPr id="8" name="Picture 7">
            <a:extLst>
              <a:ext uri="{FF2B5EF4-FFF2-40B4-BE49-F238E27FC236}">
                <a16:creationId xmlns:a16="http://schemas.microsoft.com/office/drawing/2014/main" id="{F44BD6C5-0420-3BFF-3E90-2D1CA28A607C}"/>
              </a:ext>
            </a:extLst>
          </p:cNvPr>
          <p:cNvPicPr>
            <a:picLocks noChangeAspect="1"/>
          </p:cNvPicPr>
          <p:nvPr/>
        </p:nvPicPr>
        <p:blipFill rotWithShape="1">
          <a:blip r:embed="rId3">
            <a:extLst>
              <a:ext uri="{28A0092B-C50C-407E-A947-70E740481C1C}">
                <a14:useLocalDpi xmlns:a14="http://schemas.microsoft.com/office/drawing/2010/main" val="0"/>
              </a:ext>
            </a:extLst>
          </a:blip>
          <a:srcRect l="16191" t="14210" r="25927" b="9247"/>
          <a:stretch/>
        </p:blipFill>
        <p:spPr>
          <a:xfrm>
            <a:off x="6265263" y="2082329"/>
            <a:ext cx="5329082" cy="3964018"/>
          </a:xfrm>
          <a:prstGeom prst="rect">
            <a:avLst/>
          </a:prstGeom>
        </p:spPr>
      </p:pic>
    </p:spTree>
    <p:extLst>
      <p:ext uri="{BB962C8B-B14F-4D97-AF65-F5344CB8AC3E}">
        <p14:creationId xmlns:p14="http://schemas.microsoft.com/office/powerpoint/2010/main" val="426177828"/>
      </p:ext>
    </p:extLst>
  </p:cSld>
  <p:clrMapOvr>
    <a:masterClrMapping/>
  </p:clrMapOvr>
  <mc:AlternateContent xmlns:mc="http://schemas.openxmlformats.org/markup-compatibility/2006">
    <mc:Choice xmlns:p14="http://schemas.microsoft.com/office/powerpoint/2010/main" Requires="p14">
      <p:transition spd="slow" p14:dur="2000" advTm="191"/>
    </mc:Choice>
    <mc:Fallback>
      <p:transition spd="slow" advTm="19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5019B-E77A-EEC6-5827-762F3579E7CC}"/>
            </a:ext>
          </a:extLst>
        </p:cNvPr>
        <p:cNvGrpSpPr/>
        <p:nvPr/>
      </p:nvGrpSpPr>
      <p:grpSpPr>
        <a:xfrm>
          <a:off x="0" y="0"/>
          <a:ext cx="0" cy="0"/>
          <a:chOff x="0" y="0"/>
          <a:chExt cx="0" cy="0"/>
        </a:xfrm>
      </p:grpSpPr>
      <p:sp>
        <p:nvSpPr>
          <p:cNvPr id="105" name="PlaceHolder 1">
            <a:extLst>
              <a:ext uri="{FF2B5EF4-FFF2-40B4-BE49-F238E27FC236}">
                <a16:creationId xmlns:a16="http://schemas.microsoft.com/office/drawing/2014/main" id="{579D508F-CF7A-B635-497D-05450ED46DE4}"/>
              </a:ext>
            </a:extLst>
          </p:cNvPr>
          <p:cNvSpPr>
            <a:spLocks noGrp="1"/>
          </p:cNvSpPr>
          <p:nvPr>
            <p:ph type="title"/>
          </p:nvPr>
        </p:nvSpPr>
        <p:spPr>
          <a:xfrm>
            <a:off x="0" y="259958"/>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lnSpc>
                <a:spcPct val="90000"/>
              </a:lnSpc>
              <a:spcBef>
                <a:spcPts val="1001"/>
              </a:spcBef>
            </a:pPr>
            <a:r>
              <a:rPr lang="en-US" spc="-1" dirty="0">
                <a:solidFill>
                  <a:schemeClr val="bg1"/>
                </a:solidFill>
                <a:latin typeface="Times New Roman"/>
              </a:rPr>
              <a:t>Implementation </a:t>
            </a:r>
            <a:endParaRPr lang="en-US" b="0" strike="noStrike" spc="-1" dirty="0">
              <a:solidFill>
                <a:schemeClr val="bg1"/>
              </a:solidFill>
              <a:latin typeface="Calibri"/>
            </a:endParaRPr>
          </a:p>
        </p:txBody>
      </p:sp>
      <p:pic>
        <p:nvPicPr>
          <p:cNvPr id="4" name="Picture 3">
            <a:extLst>
              <a:ext uri="{FF2B5EF4-FFF2-40B4-BE49-F238E27FC236}">
                <a16:creationId xmlns:a16="http://schemas.microsoft.com/office/drawing/2014/main" id="{F06B5386-26DF-56AB-1236-E4E377263D5D}"/>
              </a:ext>
            </a:extLst>
          </p:cNvPr>
          <p:cNvPicPr>
            <a:picLocks noChangeAspect="1"/>
          </p:cNvPicPr>
          <p:nvPr/>
        </p:nvPicPr>
        <p:blipFill rotWithShape="1">
          <a:blip r:embed="rId2">
            <a:extLst>
              <a:ext uri="{28A0092B-C50C-407E-A947-70E740481C1C}">
                <a14:useLocalDpi xmlns:a14="http://schemas.microsoft.com/office/drawing/2010/main" val="0"/>
              </a:ext>
            </a:extLst>
          </a:blip>
          <a:srcRect l="18375" t="14210" r="24124" b="15556"/>
          <a:stretch/>
        </p:blipFill>
        <p:spPr>
          <a:xfrm>
            <a:off x="106680" y="1234817"/>
            <a:ext cx="5608321" cy="5249092"/>
          </a:xfrm>
          <a:prstGeom prst="rect">
            <a:avLst/>
          </a:prstGeom>
        </p:spPr>
      </p:pic>
      <p:pic>
        <p:nvPicPr>
          <p:cNvPr id="7" name="Picture 6">
            <a:extLst>
              <a:ext uri="{FF2B5EF4-FFF2-40B4-BE49-F238E27FC236}">
                <a16:creationId xmlns:a16="http://schemas.microsoft.com/office/drawing/2014/main" id="{EADF6942-1BD3-16E4-0DF3-DB5BB43D5B7D}"/>
              </a:ext>
            </a:extLst>
          </p:cNvPr>
          <p:cNvPicPr>
            <a:picLocks noChangeAspect="1"/>
          </p:cNvPicPr>
          <p:nvPr/>
        </p:nvPicPr>
        <p:blipFill rotWithShape="1">
          <a:blip r:embed="rId3">
            <a:extLst>
              <a:ext uri="{28A0092B-C50C-407E-A947-70E740481C1C}">
                <a14:useLocalDpi xmlns:a14="http://schemas.microsoft.com/office/drawing/2010/main" val="0"/>
              </a:ext>
            </a:extLst>
          </a:blip>
          <a:srcRect l="19000" t="14210" r="26375" b="19544"/>
          <a:stretch/>
        </p:blipFill>
        <p:spPr>
          <a:xfrm>
            <a:off x="5885882" y="1234817"/>
            <a:ext cx="5608321" cy="5249091"/>
          </a:xfrm>
          <a:prstGeom prst="rect">
            <a:avLst/>
          </a:prstGeom>
        </p:spPr>
      </p:pic>
    </p:spTree>
    <p:extLst>
      <p:ext uri="{BB962C8B-B14F-4D97-AF65-F5344CB8AC3E}">
        <p14:creationId xmlns:p14="http://schemas.microsoft.com/office/powerpoint/2010/main" val="534282781"/>
      </p:ext>
    </p:extLst>
  </p:cSld>
  <p:clrMapOvr>
    <a:masterClrMapping/>
  </p:clrMapOvr>
  <mc:AlternateContent xmlns:mc="http://schemas.openxmlformats.org/markup-compatibility/2006">
    <mc:Choice xmlns:p14="http://schemas.microsoft.com/office/powerpoint/2010/main" Requires="p14">
      <p:transition spd="slow" p14:dur="2000" advTm="275"/>
    </mc:Choice>
    <mc:Fallback>
      <p:transition spd="slow" advTm="275"/>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8E045-41DE-DF8F-72DC-7289205C7290}"/>
            </a:ext>
          </a:extLst>
        </p:cNvPr>
        <p:cNvGrpSpPr/>
        <p:nvPr/>
      </p:nvGrpSpPr>
      <p:grpSpPr>
        <a:xfrm>
          <a:off x="0" y="0"/>
          <a:ext cx="0" cy="0"/>
          <a:chOff x="0" y="0"/>
          <a:chExt cx="0" cy="0"/>
        </a:xfrm>
      </p:grpSpPr>
      <p:sp>
        <p:nvSpPr>
          <p:cNvPr id="105" name="PlaceHolder 1">
            <a:extLst>
              <a:ext uri="{FF2B5EF4-FFF2-40B4-BE49-F238E27FC236}">
                <a16:creationId xmlns:a16="http://schemas.microsoft.com/office/drawing/2014/main" id="{AD84CDB4-9935-F8F7-240B-295F5A6497F4}"/>
              </a:ext>
            </a:extLst>
          </p:cNvPr>
          <p:cNvSpPr>
            <a:spLocks noGrp="1"/>
          </p:cNvSpPr>
          <p:nvPr>
            <p:ph type="title"/>
          </p:nvPr>
        </p:nvSpPr>
        <p:spPr>
          <a:xfrm>
            <a:off x="0" y="259958"/>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lnSpc>
                <a:spcPct val="90000"/>
              </a:lnSpc>
              <a:spcBef>
                <a:spcPts val="1001"/>
              </a:spcBef>
            </a:pPr>
            <a:r>
              <a:rPr lang="en-US" spc="-1" dirty="0">
                <a:solidFill>
                  <a:schemeClr val="bg1"/>
                </a:solidFill>
                <a:latin typeface="Times New Roman"/>
              </a:rPr>
              <a:t>Implementation </a:t>
            </a:r>
            <a:endParaRPr lang="en-US" b="0" strike="noStrike" spc="-1" dirty="0">
              <a:solidFill>
                <a:schemeClr val="bg1"/>
              </a:solidFill>
              <a:latin typeface="Calibri"/>
            </a:endParaRPr>
          </a:p>
        </p:txBody>
      </p:sp>
      <p:pic>
        <p:nvPicPr>
          <p:cNvPr id="3" name="Picture 2">
            <a:extLst>
              <a:ext uri="{FF2B5EF4-FFF2-40B4-BE49-F238E27FC236}">
                <a16:creationId xmlns:a16="http://schemas.microsoft.com/office/drawing/2014/main" id="{141208FB-FEF7-AD9E-4D6A-382C0ABEF279}"/>
              </a:ext>
            </a:extLst>
          </p:cNvPr>
          <p:cNvPicPr>
            <a:picLocks noChangeAspect="1"/>
          </p:cNvPicPr>
          <p:nvPr/>
        </p:nvPicPr>
        <p:blipFill rotWithShape="1">
          <a:blip r:embed="rId2">
            <a:extLst>
              <a:ext uri="{28A0092B-C50C-407E-A947-70E740481C1C}">
                <a14:useLocalDpi xmlns:a14="http://schemas.microsoft.com/office/drawing/2010/main" val="0"/>
              </a:ext>
            </a:extLst>
          </a:blip>
          <a:srcRect l="20081" t="14210" r="24274" b="16775"/>
          <a:stretch/>
        </p:blipFill>
        <p:spPr>
          <a:xfrm>
            <a:off x="117988" y="1269526"/>
            <a:ext cx="5381476" cy="4923632"/>
          </a:xfrm>
          <a:prstGeom prst="rect">
            <a:avLst/>
          </a:prstGeom>
        </p:spPr>
      </p:pic>
      <p:pic>
        <p:nvPicPr>
          <p:cNvPr id="6" name="Picture 5">
            <a:extLst>
              <a:ext uri="{FF2B5EF4-FFF2-40B4-BE49-F238E27FC236}">
                <a16:creationId xmlns:a16="http://schemas.microsoft.com/office/drawing/2014/main" id="{1D9A1529-BDD1-C196-9D3B-3F54DAA140C0}"/>
              </a:ext>
            </a:extLst>
          </p:cNvPr>
          <p:cNvPicPr>
            <a:picLocks noChangeAspect="1"/>
          </p:cNvPicPr>
          <p:nvPr/>
        </p:nvPicPr>
        <p:blipFill rotWithShape="1">
          <a:blip r:embed="rId3">
            <a:extLst>
              <a:ext uri="{28A0092B-C50C-407E-A947-70E740481C1C}">
                <a14:useLocalDpi xmlns:a14="http://schemas.microsoft.com/office/drawing/2010/main" val="0"/>
              </a:ext>
            </a:extLst>
          </a:blip>
          <a:srcRect l="17782" t="14211" r="14960" b="6451"/>
          <a:stretch/>
        </p:blipFill>
        <p:spPr>
          <a:xfrm>
            <a:off x="5603966" y="1356852"/>
            <a:ext cx="5805948" cy="4836306"/>
          </a:xfrm>
          <a:prstGeom prst="rect">
            <a:avLst/>
          </a:prstGeom>
        </p:spPr>
      </p:pic>
    </p:spTree>
    <p:extLst>
      <p:ext uri="{BB962C8B-B14F-4D97-AF65-F5344CB8AC3E}">
        <p14:creationId xmlns:p14="http://schemas.microsoft.com/office/powerpoint/2010/main" val="1276220844"/>
      </p:ext>
    </p:extLst>
  </p:cSld>
  <p:clrMapOvr>
    <a:masterClrMapping/>
  </p:clrMapOvr>
  <mc:AlternateContent xmlns:mc="http://schemas.openxmlformats.org/markup-compatibility/2006">
    <mc:Choice xmlns:p14="http://schemas.microsoft.com/office/powerpoint/2010/main" Requires="p14">
      <p:transition spd="slow" p14:dur="2000" advTm="487"/>
    </mc:Choice>
    <mc:Fallback>
      <p:transition spd="slow" advTm="48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dirty="0">
                <a:solidFill>
                  <a:srgbClr val="FFFFFF"/>
                </a:solidFill>
                <a:effectLst>
                  <a:outerShdw blurRad="38100" dist="38100" dir="2700000" algn="tl">
                    <a:srgbClr val="000000">
                      <a:alpha val="43137"/>
                    </a:srgbClr>
                  </a:outerShdw>
                </a:effectLst>
                <a:latin typeface="Times New Roman"/>
              </a:rPr>
              <a:t>Contents</a:t>
            </a:r>
            <a:endParaRPr lang="en-US" sz="4400" b="0" strike="noStrike" spc="-1" dirty="0">
              <a:solidFill>
                <a:srgbClr val="000000"/>
              </a:solidFill>
              <a:effectLst>
                <a:outerShdw blurRad="38100" dist="38100" dir="2700000" algn="tl">
                  <a:srgbClr val="000000">
                    <a:alpha val="43137"/>
                  </a:srgbClr>
                </a:outerShdw>
              </a:effectLst>
              <a:latin typeface="Calibri"/>
            </a:endParaRPr>
          </a:p>
        </p:txBody>
      </p:sp>
      <p:sp>
        <p:nvSpPr>
          <p:cNvPr id="98" name="PlaceHolder 2"/>
          <p:cNvSpPr>
            <a:spLocks noGrp="1"/>
          </p:cNvSpPr>
          <p:nvPr>
            <p:ph/>
          </p:nvPr>
        </p:nvSpPr>
        <p:spPr>
          <a:xfrm>
            <a:off x="199440" y="1097280"/>
            <a:ext cx="11778840" cy="5394600"/>
          </a:xfrm>
          <a:prstGeom prst="rect">
            <a:avLst/>
          </a:prstGeom>
          <a:noFill/>
          <a:ln w="0">
            <a:noFill/>
          </a:ln>
        </p:spPr>
        <p:txBody>
          <a:bodyPr anchor="t">
            <a:noAutofit/>
          </a:bodyPr>
          <a:lstStyle/>
          <a:p>
            <a:pPr marL="462280" indent="-462280">
              <a:buBlip>
                <a:blip r:embed="rId2">
                  <a:extLst>
                    <a:ext uri="{96DAC541-7B7A-43D3-8B79-37D633B846F1}">
                      <asvg:svgBlip xmlns:asvg="http://schemas.microsoft.com/office/drawing/2016/SVG/main" r:embed="rId3"/>
                    </a:ext>
                  </a:extLst>
                </a:blip>
              </a:buBlip>
            </a:pPr>
            <a:r>
              <a:rPr lang="en-US" dirty="0">
                <a:latin typeface="Times New Roman" panose="02020603050405020304" pitchFamily="18" charset="0"/>
                <a:cs typeface="Times New Roman" panose="02020603050405020304" pitchFamily="18" charset="0"/>
              </a:rPr>
              <a:t>Abstract</a:t>
            </a:r>
            <a:r>
              <a:rPr lang="en-US" dirty="0">
                <a:latin typeface="Courier New" panose="02070309020205020404" pitchFamily="49" charset="0"/>
                <a:cs typeface="Courier New" panose="02070309020205020404" pitchFamily="49" charset="0"/>
              </a:rPr>
              <a:t> </a:t>
            </a:r>
            <a:endParaRPr lang="en-US" dirty="0">
              <a:latin typeface="Times New Roman" panose="02020603050405020304" pitchFamily="18" charset="0"/>
              <a:cs typeface="Times New Roman" panose="02020603050405020304" pitchFamily="18" charset="0"/>
            </a:endParaRPr>
          </a:p>
          <a:p>
            <a:pPr marL="462280" indent="-462280">
              <a:buBlip>
                <a:blip r:embed="rId2">
                  <a:extLst>
                    <a:ext uri="{96DAC541-7B7A-43D3-8B79-37D633B846F1}">
                      <asvg:svgBlip xmlns:asvg="http://schemas.microsoft.com/office/drawing/2016/SVG/main" r:embed="rId3"/>
                    </a:ext>
                  </a:extLst>
                </a:blip>
              </a:buBlip>
            </a:pPr>
            <a:r>
              <a:rPr lang="en-US" dirty="0">
                <a:latin typeface="Times New Roman" panose="02020603050405020304" pitchFamily="18" charset="0"/>
                <a:cs typeface="Times New Roman" panose="02020603050405020304" pitchFamily="18" charset="0"/>
              </a:rPr>
              <a:t>Introduction</a:t>
            </a:r>
          </a:p>
          <a:p>
            <a:pPr marL="462280" indent="-462280">
              <a:buBlip>
                <a:blip r:embed="rId2">
                  <a:extLst>
                    <a:ext uri="{96DAC541-7B7A-43D3-8B79-37D633B846F1}">
                      <asvg:svgBlip xmlns:asvg="http://schemas.microsoft.com/office/drawing/2016/SVG/main" r:embed="rId3"/>
                    </a:ext>
                  </a:extLst>
                </a:blip>
              </a:buBlip>
            </a:pPr>
            <a:r>
              <a:rPr lang="en-US" altLang="en-IN" dirty="0">
                <a:latin typeface="Times New Roman" panose="02020603050405020304" pitchFamily="18" charset="0"/>
                <a:cs typeface="Times New Roman" panose="02020603050405020304" pitchFamily="18" charset="0"/>
              </a:rPr>
              <a:t>Literature Survey </a:t>
            </a:r>
          </a:p>
          <a:p>
            <a:pPr marL="462280" indent="-462280">
              <a:buBlip>
                <a:blip r:embed="rId2">
                  <a:extLst>
                    <a:ext uri="{96DAC541-7B7A-43D3-8B79-37D633B846F1}">
                      <asvg:svgBlip xmlns:asvg="http://schemas.microsoft.com/office/drawing/2016/SVG/main" r:embed="rId3"/>
                    </a:ext>
                  </a:extLst>
                </a:blip>
              </a:buBlip>
            </a:pPr>
            <a:r>
              <a:rPr lang="en-US" dirty="0">
                <a:latin typeface="Times New Roman" panose="02020603050405020304" pitchFamily="18" charset="0"/>
                <a:cs typeface="Times New Roman" panose="02020603050405020304" pitchFamily="18" charset="0"/>
              </a:rPr>
              <a:t>Existing System </a:t>
            </a:r>
          </a:p>
          <a:p>
            <a:pPr marL="462280" indent="-462280">
              <a:buBlip>
                <a:blip r:embed="rId2">
                  <a:extLst>
                    <a:ext uri="{96DAC541-7B7A-43D3-8B79-37D633B846F1}">
                      <asvg:svgBlip xmlns:asvg="http://schemas.microsoft.com/office/drawing/2016/SVG/main" r:embed="rId3"/>
                    </a:ext>
                  </a:extLst>
                </a:blip>
              </a:buBlip>
            </a:pPr>
            <a:r>
              <a:rPr lang="en-US" dirty="0">
                <a:latin typeface="Times New Roman" panose="02020603050405020304" pitchFamily="18" charset="0"/>
                <a:cs typeface="Times New Roman" panose="02020603050405020304" pitchFamily="18" charset="0"/>
              </a:rPr>
              <a:t>Proposed System </a:t>
            </a:r>
          </a:p>
          <a:p>
            <a:pPr marL="462280" indent="-462280">
              <a:buBlip>
                <a:blip r:embed="rId2">
                  <a:extLst>
                    <a:ext uri="{96DAC541-7B7A-43D3-8B79-37D633B846F1}">
                      <asvg:svgBlip xmlns:asvg="http://schemas.microsoft.com/office/drawing/2016/SVG/main" r:embed="rId3"/>
                    </a:ext>
                  </a:extLst>
                </a:blip>
              </a:buBlip>
            </a:pPr>
            <a:r>
              <a:rPr lang="en-US" dirty="0">
                <a:latin typeface="Times New Roman" panose="02020603050405020304" pitchFamily="18" charset="0"/>
                <a:cs typeface="Times New Roman" panose="02020603050405020304" pitchFamily="18" charset="0"/>
              </a:rPr>
              <a:t>Planning</a:t>
            </a:r>
            <a:endParaRPr lang="en-US" dirty="0">
              <a:latin typeface="Times New Roman" panose="02020603050405020304" pitchFamily="18" charset="0"/>
              <a:cs typeface="Times New Roman" panose="02020603050405020304" pitchFamily="18" charset="0"/>
              <a:sym typeface="Wingdings" panose="05000000000000000000" pitchFamily="2" charset="2"/>
            </a:endParaRPr>
          </a:p>
          <a:p>
            <a:pPr marL="462280" indent="-462280">
              <a:buBlip>
                <a:blip r:embed="rId2">
                  <a:extLst>
                    <a:ext uri="{96DAC541-7B7A-43D3-8B79-37D633B846F1}">
                      <asvg:svgBlip xmlns:asvg="http://schemas.microsoft.com/office/drawing/2016/SVG/main" r:embed="rId3"/>
                    </a:ext>
                  </a:extLst>
                </a:blip>
              </a:buBlip>
            </a:pPr>
            <a:r>
              <a:rPr lang="en-US" dirty="0">
                <a:latin typeface="Times New Roman" panose="02020603050405020304" pitchFamily="18" charset="0"/>
                <a:cs typeface="Times New Roman" panose="02020603050405020304" pitchFamily="18" charset="0"/>
              </a:rPr>
              <a:t>Design </a:t>
            </a:r>
          </a:p>
          <a:p>
            <a:pPr marL="462280" indent="-462280">
              <a:buBlip>
                <a:blip r:embed="rId2">
                  <a:extLst>
                    <a:ext uri="{96DAC541-7B7A-43D3-8B79-37D633B846F1}">
                      <asvg:svgBlip xmlns:asvg="http://schemas.microsoft.com/office/drawing/2016/SVG/main" r:embed="rId3"/>
                    </a:ext>
                  </a:extLst>
                </a:blip>
              </a:buBlip>
            </a:pPr>
            <a:r>
              <a:rPr lang="en-US" dirty="0">
                <a:latin typeface="Times New Roman" panose="02020603050405020304" pitchFamily="18" charset="0"/>
                <a:cs typeface="Times New Roman" panose="02020603050405020304" pitchFamily="18" charset="0"/>
              </a:rPr>
              <a:t>Implementation </a:t>
            </a:r>
          </a:p>
          <a:p>
            <a:pPr marL="462280" indent="-462280">
              <a:buBlip>
                <a:blip r:embed="rId2">
                  <a:extLst>
                    <a:ext uri="{96DAC541-7B7A-43D3-8B79-37D633B846F1}">
                      <asvg:svgBlip xmlns:asvg="http://schemas.microsoft.com/office/drawing/2016/SVG/main" r:embed="rId3"/>
                    </a:ext>
                  </a:extLst>
                </a:blip>
              </a:buBlip>
            </a:pPr>
            <a:r>
              <a:rPr lang="en-US" dirty="0">
                <a:latin typeface="Times New Roman" panose="02020603050405020304" pitchFamily="18" charset="0"/>
                <a:cs typeface="Times New Roman" panose="02020603050405020304" pitchFamily="18" charset="0"/>
              </a:rPr>
              <a:t>Research Paper </a:t>
            </a:r>
            <a:endParaRPr lang="en-IN" dirty="0">
              <a:latin typeface="Times New Roman" panose="02020603050405020304" pitchFamily="18" charset="0"/>
              <a:cs typeface="Times New Roman" panose="02020603050405020304" pitchFamily="18" charset="0"/>
            </a:endParaRPr>
          </a:p>
          <a:p>
            <a:pPr marL="462280" indent="-462280">
              <a:buBlip>
                <a:blip r:embed="rId2">
                  <a:extLst>
                    <a:ext uri="{96DAC541-7B7A-43D3-8B79-37D633B846F1}">
                      <asvg:svgBlip xmlns:asvg="http://schemas.microsoft.com/office/drawing/2016/SVG/main" r:embed="rId3"/>
                    </a:ext>
                  </a:extLst>
                </a:blip>
              </a:buBlip>
            </a:pPr>
            <a:r>
              <a:rPr lang="en-IN" dirty="0">
                <a:latin typeface="Times New Roman" panose="02020603050405020304" pitchFamily="18" charset="0"/>
                <a:cs typeface="Times New Roman" panose="02020603050405020304" pitchFamily="18" charset="0"/>
              </a:rPr>
              <a:t>References </a:t>
            </a:r>
            <a:endParaRPr lang="en-US"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514"/>
    </mc:Choice>
    <mc:Fallback>
      <p:transition spd="slow" advTm="51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8B7F6-8143-991E-8AB8-AE839EB96751}"/>
            </a:ext>
          </a:extLst>
        </p:cNvPr>
        <p:cNvGrpSpPr/>
        <p:nvPr/>
      </p:nvGrpSpPr>
      <p:grpSpPr>
        <a:xfrm>
          <a:off x="0" y="0"/>
          <a:ext cx="0" cy="0"/>
          <a:chOff x="0" y="0"/>
          <a:chExt cx="0" cy="0"/>
        </a:xfrm>
      </p:grpSpPr>
      <p:sp>
        <p:nvSpPr>
          <p:cNvPr id="105" name="PlaceHolder 1">
            <a:extLst>
              <a:ext uri="{FF2B5EF4-FFF2-40B4-BE49-F238E27FC236}">
                <a16:creationId xmlns:a16="http://schemas.microsoft.com/office/drawing/2014/main" id="{83EC2CBE-F3F1-7CB1-46E3-079FABBD9D19}"/>
              </a:ext>
            </a:extLst>
          </p:cNvPr>
          <p:cNvSpPr>
            <a:spLocks noGrp="1"/>
          </p:cNvSpPr>
          <p:nvPr>
            <p:ph type="title"/>
          </p:nvPr>
        </p:nvSpPr>
        <p:spPr>
          <a:xfrm>
            <a:off x="0" y="259958"/>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lnSpc>
                <a:spcPct val="90000"/>
              </a:lnSpc>
              <a:spcBef>
                <a:spcPts val="1001"/>
              </a:spcBef>
            </a:pPr>
            <a:r>
              <a:rPr lang="en-US" spc="-1" dirty="0">
                <a:solidFill>
                  <a:schemeClr val="bg1"/>
                </a:solidFill>
                <a:latin typeface="Times New Roman"/>
              </a:rPr>
              <a:t>Implementation </a:t>
            </a:r>
            <a:endParaRPr lang="en-US" b="0" strike="noStrike" spc="-1" dirty="0">
              <a:solidFill>
                <a:schemeClr val="bg1"/>
              </a:solidFill>
              <a:latin typeface="Calibri"/>
            </a:endParaRPr>
          </a:p>
        </p:txBody>
      </p:sp>
      <p:pic>
        <p:nvPicPr>
          <p:cNvPr id="4" name="Picture 3">
            <a:extLst>
              <a:ext uri="{FF2B5EF4-FFF2-40B4-BE49-F238E27FC236}">
                <a16:creationId xmlns:a16="http://schemas.microsoft.com/office/drawing/2014/main" id="{26D772E0-1684-967F-9722-8E1403F3E138}"/>
              </a:ext>
            </a:extLst>
          </p:cNvPr>
          <p:cNvPicPr>
            <a:picLocks noChangeAspect="1"/>
          </p:cNvPicPr>
          <p:nvPr/>
        </p:nvPicPr>
        <p:blipFill rotWithShape="1">
          <a:blip r:embed="rId2">
            <a:extLst>
              <a:ext uri="{28A0092B-C50C-407E-A947-70E740481C1C}">
                <a14:useLocalDpi xmlns:a14="http://schemas.microsoft.com/office/drawing/2010/main" val="0"/>
              </a:ext>
            </a:extLst>
          </a:blip>
          <a:srcRect l="20807" t="14210" r="25726" b="19785"/>
          <a:stretch/>
        </p:blipFill>
        <p:spPr>
          <a:xfrm>
            <a:off x="206479" y="1165705"/>
            <a:ext cx="5567304" cy="5432337"/>
          </a:xfrm>
          <a:prstGeom prst="rect">
            <a:avLst/>
          </a:prstGeom>
        </p:spPr>
      </p:pic>
      <p:pic>
        <p:nvPicPr>
          <p:cNvPr id="7" name="Picture 6">
            <a:extLst>
              <a:ext uri="{FF2B5EF4-FFF2-40B4-BE49-F238E27FC236}">
                <a16:creationId xmlns:a16="http://schemas.microsoft.com/office/drawing/2014/main" id="{8CBD0B1C-6961-AB56-E198-331D0FA243C6}"/>
              </a:ext>
            </a:extLst>
          </p:cNvPr>
          <p:cNvPicPr>
            <a:picLocks noChangeAspect="1"/>
          </p:cNvPicPr>
          <p:nvPr/>
        </p:nvPicPr>
        <p:blipFill rotWithShape="1">
          <a:blip r:embed="rId3">
            <a:extLst>
              <a:ext uri="{28A0092B-C50C-407E-A947-70E740481C1C}">
                <a14:useLocalDpi xmlns:a14="http://schemas.microsoft.com/office/drawing/2010/main" val="0"/>
              </a:ext>
            </a:extLst>
          </a:blip>
          <a:srcRect l="18024" t="14210" r="18831" b="15054"/>
          <a:stretch/>
        </p:blipFill>
        <p:spPr>
          <a:xfrm>
            <a:off x="5960876" y="1165704"/>
            <a:ext cx="5319251" cy="5432337"/>
          </a:xfrm>
          <a:prstGeom prst="rect">
            <a:avLst/>
          </a:prstGeom>
        </p:spPr>
      </p:pic>
    </p:spTree>
    <p:extLst>
      <p:ext uri="{BB962C8B-B14F-4D97-AF65-F5344CB8AC3E}">
        <p14:creationId xmlns:p14="http://schemas.microsoft.com/office/powerpoint/2010/main" val="52918035"/>
      </p:ext>
    </p:extLst>
  </p:cSld>
  <p:clrMapOvr>
    <a:masterClrMapping/>
  </p:clrMapOvr>
  <mc:AlternateContent xmlns:mc="http://schemas.openxmlformats.org/markup-compatibility/2006">
    <mc:Choice xmlns:p14="http://schemas.microsoft.com/office/powerpoint/2010/main" Requires="p14">
      <p:transition spd="slow" p14:dur="2000" advTm="558"/>
    </mc:Choice>
    <mc:Fallback>
      <p:transition spd="slow" advTm="55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FB4F3-4B0B-A4CC-F455-2ACC761B6032}"/>
            </a:ext>
          </a:extLst>
        </p:cNvPr>
        <p:cNvGrpSpPr/>
        <p:nvPr/>
      </p:nvGrpSpPr>
      <p:grpSpPr>
        <a:xfrm>
          <a:off x="0" y="0"/>
          <a:ext cx="0" cy="0"/>
          <a:chOff x="0" y="0"/>
          <a:chExt cx="0" cy="0"/>
        </a:xfrm>
      </p:grpSpPr>
      <p:sp>
        <p:nvSpPr>
          <p:cNvPr id="105" name="PlaceHolder 1">
            <a:extLst>
              <a:ext uri="{FF2B5EF4-FFF2-40B4-BE49-F238E27FC236}">
                <a16:creationId xmlns:a16="http://schemas.microsoft.com/office/drawing/2014/main" id="{14F9D317-D870-EB15-B21C-3991862FEFCF}"/>
              </a:ext>
            </a:extLst>
          </p:cNvPr>
          <p:cNvSpPr>
            <a:spLocks noGrp="1"/>
          </p:cNvSpPr>
          <p:nvPr>
            <p:ph type="title"/>
          </p:nvPr>
        </p:nvSpPr>
        <p:spPr>
          <a:xfrm>
            <a:off x="0" y="259958"/>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lnSpc>
                <a:spcPct val="90000"/>
              </a:lnSpc>
              <a:spcBef>
                <a:spcPts val="1001"/>
              </a:spcBef>
            </a:pPr>
            <a:r>
              <a:rPr lang="en-US" spc="-1" dirty="0">
                <a:solidFill>
                  <a:schemeClr val="bg1"/>
                </a:solidFill>
                <a:latin typeface="Times New Roman"/>
              </a:rPr>
              <a:t>Implementation </a:t>
            </a:r>
            <a:endParaRPr lang="en-US" b="0" strike="noStrike" spc="-1" dirty="0">
              <a:solidFill>
                <a:schemeClr val="bg1"/>
              </a:solidFill>
              <a:latin typeface="Calibri"/>
            </a:endParaRPr>
          </a:p>
        </p:txBody>
      </p:sp>
      <p:pic>
        <p:nvPicPr>
          <p:cNvPr id="9" name="Picture 8">
            <a:extLst>
              <a:ext uri="{FF2B5EF4-FFF2-40B4-BE49-F238E27FC236}">
                <a16:creationId xmlns:a16="http://schemas.microsoft.com/office/drawing/2014/main" id="{BA3AD97D-9DB8-538C-E961-E4BB6A9E2F97}"/>
              </a:ext>
            </a:extLst>
          </p:cNvPr>
          <p:cNvPicPr>
            <a:picLocks noChangeAspect="1"/>
          </p:cNvPicPr>
          <p:nvPr/>
        </p:nvPicPr>
        <p:blipFill rotWithShape="1">
          <a:blip r:embed="rId2">
            <a:extLst>
              <a:ext uri="{28A0092B-C50C-407E-A947-70E740481C1C}">
                <a14:useLocalDpi xmlns:a14="http://schemas.microsoft.com/office/drawing/2010/main" val="0"/>
              </a:ext>
            </a:extLst>
          </a:blip>
          <a:srcRect l="19597" t="14210" r="20161" b="15484"/>
          <a:stretch/>
        </p:blipFill>
        <p:spPr>
          <a:xfrm>
            <a:off x="1" y="1224116"/>
            <a:ext cx="5747656" cy="5028455"/>
          </a:xfrm>
          <a:prstGeom prst="rect">
            <a:avLst/>
          </a:prstGeom>
        </p:spPr>
      </p:pic>
      <p:pic>
        <p:nvPicPr>
          <p:cNvPr id="11" name="Picture 10">
            <a:extLst>
              <a:ext uri="{FF2B5EF4-FFF2-40B4-BE49-F238E27FC236}">
                <a16:creationId xmlns:a16="http://schemas.microsoft.com/office/drawing/2014/main" id="{A6499E1D-8C44-FAF5-C2AD-3B5A96164A08}"/>
              </a:ext>
            </a:extLst>
          </p:cNvPr>
          <p:cNvPicPr>
            <a:picLocks noChangeAspect="1"/>
          </p:cNvPicPr>
          <p:nvPr/>
        </p:nvPicPr>
        <p:blipFill rotWithShape="1">
          <a:blip r:embed="rId3">
            <a:extLst>
              <a:ext uri="{28A0092B-C50C-407E-A947-70E740481C1C}">
                <a14:useLocalDpi xmlns:a14="http://schemas.microsoft.com/office/drawing/2010/main" val="0"/>
              </a:ext>
            </a:extLst>
          </a:blip>
          <a:srcRect l="17277" t="14210" r="18228" b="22366"/>
          <a:stretch/>
        </p:blipFill>
        <p:spPr>
          <a:xfrm>
            <a:off x="5987845" y="1120877"/>
            <a:ext cx="5435546" cy="5108455"/>
          </a:xfrm>
          <a:prstGeom prst="rect">
            <a:avLst/>
          </a:prstGeom>
        </p:spPr>
      </p:pic>
    </p:spTree>
    <p:extLst>
      <p:ext uri="{BB962C8B-B14F-4D97-AF65-F5344CB8AC3E}">
        <p14:creationId xmlns:p14="http://schemas.microsoft.com/office/powerpoint/2010/main" val="3095478089"/>
      </p:ext>
    </p:extLst>
  </p:cSld>
  <p:clrMapOvr>
    <a:masterClrMapping/>
  </p:clrMapOvr>
  <mc:AlternateContent xmlns:mc="http://schemas.openxmlformats.org/markup-compatibility/2006">
    <mc:Choice xmlns:p14="http://schemas.microsoft.com/office/powerpoint/2010/main" Requires="p14">
      <p:transition spd="slow" p14:dur="2000" advTm="535"/>
    </mc:Choice>
    <mc:Fallback>
      <p:transition spd="slow" advTm="53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4E34E-ED71-1D44-6536-A01507C16623}"/>
            </a:ext>
          </a:extLst>
        </p:cNvPr>
        <p:cNvGrpSpPr/>
        <p:nvPr/>
      </p:nvGrpSpPr>
      <p:grpSpPr>
        <a:xfrm>
          <a:off x="0" y="0"/>
          <a:ext cx="0" cy="0"/>
          <a:chOff x="0" y="0"/>
          <a:chExt cx="0" cy="0"/>
        </a:xfrm>
      </p:grpSpPr>
      <p:sp>
        <p:nvSpPr>
          <p:cNvPr id="105" name="PlaceHolder 1">
            <a:extLst>
              <a:ext uri="{FF2B5EF4-FFF2-40B4-BE49-F238E27FC236}">
                <a16:creationId xmlns:a16="http://schemas.microsoft.com/office/drawing/2014/main" id="{F6C3C9F5-28E6-ECA0-5109-25B926B5A5AE}"/>
              </a:ext>
            </a:extLst>
          </p:cNvPr>
          <p:cNvSpPr>
            <a:spLocks noGrp="1"/>
          </p:cNvSpPr>
          <p:nvPr>
            <p:ph type="title"/>
          </p:nvPr>
        </p:nvSpPr>
        <p:spPr>
          <a:xfrm>
            <a:off x="0" y="259958"/>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lnSpc>
                <a:spcPct val="90000"/>
              </a:lnSpc>
              <a:spcBef>
                <a:spcPts val="1001"/>
              </a:spcBef>
            </a:pPr>
            <a:r>
              <a:rPr lang="en-US" spc="-1" dirty="0">
                <a:solidFill>
                  <a:schemeClr val="bg1"/>
                </a:solidFill>
                <a:latin typeface="Times New Roman"/>
              </a:rPr>
              <a:t>Implementation </a:t>
            </a:r>
            <a:endParaRPr lang="en-US" b="0" strike="noStrike" spc="-1" dirty="0">
              <a:solidFill>
                <a:schemeClr val="bg1"/>
              </a:solidFill>
              <a:latin typeface="Calibri"/>
            </a:endParaRPr>
          </a:p>
        </p:txBody>
      </p:sp>
      <p:pic>
        <p:nvPicPr>
          <p:cNvPr id="3" name="Picture 2">
            <a:extLst>
              <a:ext uri="{FF2B5EF4-FFF2-40B4-BE49-F238E27FC236}">
                <a16:creationId xmlns:a16="http://schemas.microsoft.com/office/drawing/2014/main" id="{8746F9D6-5036-A3E8-ADB0-9051EAC4DBAF}"/>
              </a:ext>
            </a:extLst>
          </p:cNvPr>
          <p:cNvPicPr>
            <a:picLocks noChangeAspect="1"/>
          </p:cNvPicPr>
          <p:nvPr/>
        </p:nvPicPr>
        <p:blipFill rotWithShape="1">
          <a:blip r:embed="rId2">
            <a:extLst>
              <a:ext uri="{28A0092B-C50C-407E-A947-70E740481C1C}">
                <a14:useLocalDpi xmlns:a14="http://schemas.microsoft.com/office/drawing/2010/main" val="0"/>
              </a:ext>
            </a:extLst>
          </a:blip>
          <a:srcRect l="18508" t="14210" r="17258" b="27528"/>
          <a:stretch/>
        </p:blipFill>
        <p:spPr>
          <a:xfrm>
            <a:off x="162233" y="1136791"/>
            <a:ext cx="5933767" cy="5223919"/>
          </a:xfrm>
          <a:prstGeom prst="rect">
            <a:avLst/>
          </a:prstGeom>
        </p:spPr>
      </p:pic>
      <p:pic>
        <p:nvPicPr>
          <p:cNvPr id="5" name="Picture 4">
            <a:extLst>
              <a:ext uri="{FF2B5EF4-FFF2-40B4-BE49-F238E27FC236}">
                <a16:creationId xmlns:a16="http://schemas.microsoft.com/office/drawing/2014/main" id="{AB9BE5AD-11FB-F10F-5E1B-A9E67EECD60E}"/>
              </a:ext>
            </a:extLst>
          </p:cNvPr>
          <p:cNvPicPr>
            <a:picLocks noChangeAspect="1"/>
          </p:cNvPicPr>
          <p:nvPr/>
        </p:nvPicPr>
        <p:blipFill rotWithShape="1">
          <a:blip r:embed="rId3">
            <a:extLst>
              <a:ext uri="{28A0092B-C50C-407E-A947-70E740481C1C}">
                <a14:useLocalDpi xmlns:a14="http://schemas.microsoft.com/office/drawing/2010/main" val="0"/>
              </a:ext>
            </a:extLst>
          </a:blip>
          <a:srcRect l="19839" t="14210" r="18952" b="25163"/>
          <a:stretch/>
        </p:blipFill>
        <p:spPr>
          <a:xfrm>
            <a:off x="6200503" y="1293223"/>
            <a:ext cx="5295069" cy="5067487"/>
          </a:xfrm>
          <a:prstGeom prst="rect">
            <a:avLst/>
          </a:prstGeom>
        </p:spPr>
      </p:pic>
    </p:spTree>
    <p:extLst>
      <p:ext uri="{BB962C8B-B14F-4D97-AF65-F5344CB8AC3E}">
        <p14:creationId xmlns:p14="http://schemas.microsoft.com/office/powerpoint/2010/main" val="2771738880"/>
      </p:ext>
    </p:extLst>
  </p:cSld>
  <p:clrMapOvr>
    <a:masterClrMapping/>
  </p:clrMapOvr>
  <mc:AlternateContent xmlns:mc="http://schemas.openxmlformats.org/markup-compatibility/2006">
    <mc:Choice xmlns:p14="http://schemas.microsoft.com/office/powerpoint/2010/main" Requires="p14">
      <p:transition spd="slow" p14:dur="2000" advTm="94"/>
    </mc:Choice>
    <mc:Fallback>
      <p:transition spd="slow" advTm="94"/>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1B620-A968-43B8-FAF5-592DD2AC924F}"/>
            </a:ext>
          </a:extLst>
        </p:cNvPr>
        <p:cNvGrpSpPr/>
        <p:nvPr/>
      </p:nvGrpSpPr>
      <p:grpSpPr>
        <a:xfrm>
          <a:off x="0" y="0"/>
          <a:ext cx="0" cy="0"/>
          <a:chOff x="0" y="0"/>
          <a:chExt cx="0" cy="0"/>
        </a:xfrm>
      </p:grpSpPr>
      <p:sp>
        <p:nvSpPr>
          <p:cNvPr id="105" name="PlaceHolder 1">
            <a:extLst>
              <a:ext uri="{FF2B5EF4-FFF2-40B4-BE49-F238E27FC236}">
                <a16:creationId xmlns:a16="http://schemas.microsoft.com/office/drawing/2014/main" id="{95A80302-6360-9423-574E-2993BF9CBC3F}"/>
              </a:ext>
            </a:extLst>
          </p:cNvPr>
          <p:cNvSpPr>
            <a:spLocks noGrp="1"/>
          </p:cNvSpPr>
          <p:nvPr>
            <p:ph type="title"/>
          </p:nvPr>
        </p:nvSpPr>
        <p:spPr>
          <a:xfrm>
            <a:off x="0" y="259958"/>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lnSpc>
                <a:spcPct val="90000"/>
              </a:lnSpc>
              <a:spcBef>
                <a:spcPts val="1001"/>
              </a:spcBef>
            </a:pPr>
            <a:r>
              <a:rPr lang="en-US" spc="-1" dirty="0">
                <a:solidFill>
                  <a:schemeClr val="bg1"/>
                </a:solidFill>
                <a:latin typeface="Times New Roman"/>
              </a:rPr>
              <a:t>Implementation </a:t>
            </a:r>
            <a:endParaRPr lang="en-US" b="0" strike="noStrike" spc="-1" dirty="0">
              <a:solidFill>
                <a:schemeClr val="bg1"/>
              </a:solidFill>
              <a:latin typeface="Calibri"/>
            </a:endParaRPr>
          </a:p>
        </p:txBody>
      </p:sp>
      <p:sp>
        <p:nvSpPr>
          <p:cNvPr id="2" name="TextBox 1">
            <a:extLst>
              <a:ext uri="{FF2B5EF4-FFF2-40B4-BE49-F238E27FC236}">
                <a16:creationId xmlns:a16="http://schemas.microsoft.com/office/drawing/2014/main" id="{C6EB1B80-6EA5-3DB3-AB8E-6F3BEE81A6F6}"/>
              </a:ext>
            </a:extLst>
          </p:cNvPr>
          <p:cNvSpPr txBox="1"/>
          <p:nvPr/>
        </p:nvSpPr>
        <p:spPr>
          <a:xfrm>
            <a:off x="169817" y="1123406"/>
            <a:ext cx="9592691"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In order to find the risk user need to enter below details in prediction section.</a:t>
            </a:r>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DFD87BC-7DBE-52B7-AFAD-A8E087879904}"/>
              </a:ext>
            </a:extLst>
          </p:cNvPr>
          <p:cNvPicPr>
            <a:picLocks noChangeAspect="1"/>
          </p:cNvPicPr>
          <p:nvPr/>
        </p:nvPicPr>
        <p:blipFill rotWithShape="1">
          <a:blip r:embed="rId2">
            <a:extLst>
              <a:ext uri="{28A0092B-C50C-407E-A947-70E740481C1C}">
                <a14:useLocalDpi xmlns:a14="http://schemas.microsoft.com/office/drawing/2010/main" val="0"/>
              </a:ext>
            </a:extLst>
          </a:blip>
          <a:srcRect l="17568" t="12786" r="28323" b="16287"/>
          <a:stretch/>
        </p:blipFill>
        <p:spPr>
          <a:xfrm>
            <a:off x="783772" y="1585071"/>
            <a:ext cx="10319657" cy="4864123"/>
          </a:xfrm>
          <a:prstGeom prst="rect">
            <a:avLst/>
          </a:prstGeom>
        </p:spPr>
      </p:pic>
    </p:spTree>
    <p:extLst>
      <p:ext uri="{BB962C8B-B14F-4D97-AF65-F5344CB8AC3E}">
        <p14:creationId xmlns:p14="http://schemas.microsoft.com/office/powerpoint/2010/main" val="2413369272"/>
      </p:ext>
    </p:extLst>
  </p:cSld>
  <p:clrMapOvr>
    <a:masterClrMapping/>
  </p:clrMapOvr>
  <mc:AlternateContent xmlns:mc="http://schemas.openxmlformats.org/markup-compatibility/2006">
    <mc:Choice xmlns:p14="http://schemas.microsoft.com/office/powerpoint/2010/main" Requires="p14">
      <p:transition spd="slow" p14:dur="2000" advTm="191"/>
    </mc:Choice>
    <mc:Fallback>
      <p:transition spd="slow" advTm="191"/>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E79AA-980C-E0B5-D84D-48540A9FFEE7}"/>
            </a:ext>
          </a:extLst>
        </p:cNvPr>
        <p:cNvGrpSpPr/>
        <p:nvPr/>
      </p:nvGrpSpPr>
      <p:grpSpPr>
        <a:xfrm>
          <a:off x="0" y="0"/>
          <a:ext cx="0" cy="0"/>
          <a:chOff x="0" y="0"/>
          <a:chExt cx="0" cy="0"/>
        </a:xfrm>
      </p:grpSpPr>
      <p:sp>
        <p:nvSpPr>
          <p:cNvPr id="105" name="PlaceHolder 1">
            <a:extLst>
              <a:ext uri="{FF2B5EF4-FFF2-40B4-BE49-F238E27FC236}">
                <a16:creationId xmlns:a16="http://schemas.microsoft.com/office/drawing/2014/main" id="{A730A031-A52C-A2EE-8316-4A65595AC247}"/>
              </a:ext>
            </a:extLst>
          </p:cNvPr>
          <p:cNvSpPr>
            <a:spLocks noGrp="1"/>
          </p:cNvSpPr>
          <p:nvPr>
            <p:ph type="title"/>
          </p:nvPr>
        </p:nvSpPr>
        <p:spPr>
          <a:xfrm>
            <a:off x="0" y="259958"/>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lnSpc>
                <a:spcPct val="90000"/>
              </a:lnSpc>
              <a:spcBef>
                <a:spcPts val="1001"/>
              </a:spcBef>
            </a:pPr>
            <a:r>
              <a:rPr lang="en-US" spc="-1" dirty="0">
                <a:solidFill>
                  <a:schemeClr val="bg1"/>
                </a:solidFill>
                <a:latin typeface="Times New Roman"/>
              </a:rPr>
              <a:t>Implementation </a:t>
            </a:r>
            <a:endParaRPr lang="en-US" b="0" strike="noStrike" spc="-1" dirty="0">
              <a:solidFill>
                <a:schemeClr val="bg1"/>
              </a:solidFill>
              <a:latin typeface="Calibri"/>
            </a:endParaRPr>
          </a:p>
        </p:txBody>
      </p:sp>
      <p:pic>
        <p:nvPicPr>
          <p:cNvPr id="2" name="Picture 10">
            <a:extLst>
              <a:ext uri="{FF2B5EF4-FFF2-40B4-BE49-F238E27FC236}">
                <a16:creationId xmlns:a16="http://schemas.microsoft.com/office/drawing/2014/main" id="{400407CC-0355-B831-C2A1-2701392E75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780" t="40378" r="32562" b="11894"/>
          <a:stretch/>
        </p:blipFill>
        <p:spPr bwMode="auto">
          <a:xfrm>
            <a:off x="191729" y="1187507"/>
            <a:ext cx="11813458" cy="38000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1">
            <a:extLst>
              <a:ext uri="{FF2B5EF4-FFF2-40B4-BE49-F238E27FC236}">
                <a16:creationId xmlns:a16="http://schemas.microsoft.com/office/drawing/2014/main" id="{919131CC-C01A-15D6-7412-1CE5682C67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83" t="32081" r="35387" b="61961"/>
          <a:stretch/>
        </p:blipFill>
        <p:spPr bwMode="auto">
          <a:xfrm>
            <a:off x="2389239" y="5200494"/>
            <a:ext cx="7079226" cy="1091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777129"/>
      </p:ext>
    </p:extLst>
  </p:cSld>
  <p:clrMapOvr>
    <a:masterClrMapping/>
  </p:clrMapOvr>
  <mc:AlternateContent xmlns:mc="http://schemas.openxmlformats.org/markup-compatibility/2006">
    <mc:Choice xmlns:p14="http://schemas.microsoft.com/office/powerpoint/2010/main" Requires="p14">
      <p:transition spd="slow" p14:dur="2000" advTm="45"/>
    </mc:Choice>
    <mc:Fallback>
      <p:transition spd="slow" advTm="45"/>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C95FA-02C8-C5A8-6020-0EF2B2950C44}"/>
            </a:ext>
          </a:extLst>
        </p:cNvPr>
        <p:cNvGrpSpPr/>
        <p:nvPr/>
      </p:nvGrpSpPr>
      <p:grpSpPr>
        <a:xfrm>
          <a:off x="0" y="0"/>
          <a:ext cx="0" cy="0"/>
          <a:chOff x="0" y="0"/>
          <a:chExt cx="0" cy="0"/>
        </a:xfrm>
      </p:grpSpPr>
      <p:sp>
        <p:nvSpPr>
          <p:cNvPr id="105" name="PlaceHolder 1">
            <a:extLst>
              <a:ext uri="{FF2B5EF4-FFF2-40B4-BE49-F238E27FC236}">
                <a16:creationId xmlns:a16="http://schemas.microsoft.com/office/drawing/2014/main" id="{E26F2D5B-87AD-06E4-6E1C-2EEC70367C3C}"/>
              </a:ext>
            </a:extLst>
          </p:cNvPr>
          <p:cNvSpPr>
            <a:spLocks noGrp="1"/>
          </p:cNvSpPr>
          <p:nvPr>
            <p:ph type="title"/>
          </p:nvPr>
        </p:nvSpPr>
        <p:spPr>
          <a:xfrm>
            <a:off x="0" y="259958"/>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lnSpc>
                <a:spcPct val="90000"/>
              </a:lnSpc>
              <a:spcBef>
                <a:spcPts val="1001"/>
              </a:spcBef>
            </a:pPr>
            <a:r>
              <a:rPr lang="en-US" spc="-1" dirty="0">
                <a:solidFill>
                  <a:schemeClr val="bg1"/>
                </a:solidFill>
                <a:latin typeface="Times New Roman"/>
              </a:rPr>
              <a:t>Implementation </a:t>
            </a:r>
            <a:endParaRPr lang="en-US" b="0" strike="noStrike" spc="-1" dirty="0">
              <a:solidFill>
                <a:schemeClr val="bg1"/>
              </a:solidFill>
              <a:latin typeface="Calibri"/>
            </a:endParaRPr>
          </a:p>
        </p:txBody>
      </p:sp>
      <p:pic>
        <p:nvPicPr>
          <p:cNvPr id="3" name="Picture 12">
            <a:extLst>
              <a:ext uri="{FF2B5EF4-FFF2-40B4-BE49-F238E27FC236}">
                <a16:creationId xmlns:a16="http://schemas.microsoft.com/office/drawing/2014/main" id="{9E339AC9-CD53-ED0C-C804-44A04A9F12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871" y="1129680"/>
            <a:ext cx="11396257" cy="38930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3">
            <a:extLst>
              <a:ext uri="{FF2B5EF4-FFF2-40B4-BE49-F238E27FC236}">
                <a16:creationId xmlns:a16="http://schemas.microsoft.com/office/drawing/2014/main" id="{C9D8E379-C6D7-DC26-F80E-53C59676A1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3178" y="5302826"/>
            <a:ext cx="7184571" cy="1103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457838"/>
      </p:ext>
    </p:extLst>
  </p:cSld>
  <p:clrMapOvr>
    <a:masterClrMapping/>
  </p:clrMapOvr>
  <mc:AlternateContent xmlns:mc="http://schemas.openxmlformats.org/markup-compatibility/2006">
    <mc:Choice xmlns:p14="http://schemas.microsoft.com/office/powerpoint/2010/main" Requires="p14">
      <p:transition spd="slow" p14:dur="2000" advTm="87"/>
    </mc:Choice>
    <mc:Fallback>
      <p:transition spd="slow" advTm="87"/>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86A98-3E81-6962-6622-4FAA755B265B}"/>
            </a:ext>
          </a:extLst>
        </p:cNvPr>
        <p:cNvGrpSpPr/>
        <p:nvPr/>
      </p:nvGrpSpPr>
      <p:grpSpPr>
        <a:xfrm>
          <a:off x="0" y="0"/>
          <a:ext cx="0" cy="0"/>
          <a:chOff x="0" y="0"/>
          <a:chExt cx="0" cy="0"/>
        </a:xfrm>
      </p:grpSpPr>
      <p:sp>
        <p:nvSpPr>
          <p:cNvPr id="105" name="PlaceHolder 1">
            <a:extLst>
              <a:ext uri="{FF2B5EF4-FFF2-40B4-BE49-F238E27FC236}">
                <a16:creationId xmlns:a16="http://schemas.microsoft.com/office/drawing/2014/main" id="{736A828A-E9EA-301E-0792-E93BB30F70D3}"/>
              </a:ext>
            </a:extLst>
          </p:cNvPr>
          <p:cNvSpPr>
            <a:spLocks noGrp="1"/>
          </p:cNvSpPr>
          <p:nvPr>
            <p:ph type="title"/>
          </p:nvPr>
        </p:nvSpPr>
        <p:spPr>
          <a:xfrm>
            <a:off x="0" y="259958"/>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lnSpc>
                <a:spcPct val="90000"/>
              </a:lnSpc>
              <a:spcBef>
                <a:spcPts val="1001"/>
              </a:spcBef>
            </a:pPr>
            <a:r>
              <a:rPr lang="en-US" spc="-1" dirty="0">
                <a:solidFill>
                  <a:schemeClr val="bg1"/>
                </a:solidFill>
                <a:latin typeface="Times New Roman"/>
              </a:rPr>
              <a:t>Implementation </a:t>
            </a:r>
            <a:endParaRPr lang="en-US" b="0" strike="noStrike" spc="-1" dirty="0">
              <a:solidFill>
                <a:schemeClr val="bg1"/>
              </a:solidFill>
              <a:latin typeface="Calibri"/>
            </a:endParaRPr>
          </a:p>
        </p:txBody>
      </p:sp>
      <p:sp>
        <p:nvSpPr>
          <p:cNvPr id="2" name="TextBox 1">
            <a:extLst>
              <a:ext uri="{FF2B5EF4-FFF2-40B4-BE49-F238E27FC236}">
                <a16:creationId xmlns:a16="http://schemas.microsoft.com/office/drawing/2014/main" id="{BB112B92-512B-C4D4-D5FC-D7D3E126A453}"/>
              </a:ext>
            </a:extLst>
          </p:cNvPr>
          <p:cNvSpPr txBox="1"/>
          <p:nvPr/>
        </p:nvSpPr>
        <p:spPr>
          <a:xfrm>
            <a:off x="0" y="1120878"/>
            <a:ext cx="11813458" cy="830997"/>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In the Graph Section we can see the Comparison among the algorithms used during implementation</a:t>
            </a:r>
            <a:endParaRPr lang="en-IN" sz="24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8558138-9D3C-145C-D44F-A1C2092489D8}"/>
              </a:ext>
            </a:extLst>
          </p:cNvPr>
          <p:cNvPicPr>
            <a:picLocks noChangeAspect="1"/>
          </p:cNvPicPr>
          <p:nvPr/>
        </p:nvPicPr>
        <p:blipFill rotWithShape="1">
          <a:blip r:embed="rId2">
            <a:extLst>
              <a:ext uri="{28A0092B-C50C-407E-A947-70E740481C1C}">
                <a14:useLocalDpi xmlns:a14="http://schemas.microsoft.com/office/drawing/2010/main" val="0"/>
              </a:ext>
            </a:extLst>
          </a:blip>
          <a:srcRect l="16936" t="12473" r="22580" b="23306"/>
          <a:stretch/>
        </p:blipFill>
        <p:spPr>
          <a:xfrm>
            <a:off x="2219632" y="1951875"/>
            <a:ext cx="7374194" cy="4404254"/>
          </a:xfrm>
          <a:prstGeom prst="rect">
            <a:avLst/>
          </a:prstGeom>
        </p:spPr>
      </p:pic>
    </p:spTree>
    <p:extLst>
      <p:ext uri="{BB962C8B-B14F-4D97-AF65-F5344CB8AC3E}">
        <p14:creationId xmlns:p14="http://schemas.microsoft.com/office/powerpoint/2010/main" val="494564941"/>
      </p:ext>
    </p:extLst>
  </p:cSld>
  <p:clrMapOvr>
    <a:masterClrMapping/>
  </p:clrMapOvr>
  <mc:AlternateContent xmlns:mc="http://schemas.openxmlformats.org/markup-compatibility/2006">
    <mc:Choice xmlns:p14="http://schemas.microsoft.com/office/powerpoint/2010/main" Requires="p14">
      <p:transition spd="slow" p14:dur="2000" advTm="144"/>
    </mc:Choice>
    <mc:Fallback>
      <p:transition spd="slow" advTm="144"/>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4BC2E-C286-5BE0-EE19-45727F74526F}"/>
            </a:ext>
          </a:extLst>
        </p:cNvPr>
        <p:cNvGrpSpPr/>
        <p:nvPr/>
      </p:nvGrpSpPr>
      <p:grpSpPr>
        <a:xfrm>
          <a:off x="0" y="0"/>
          <a:ext cx="0" cy="0"/>
          <a:chOff x="0" y="0"/>
          <a:chExt cx="0" cy="0"/>
        </a:xfrm>
      </p:grpSpPr>
      <p:sp>
        <p:nvSpPr>
          <p:cNvPr id="105" name="PlaceHolder 1">
            <a:extLst>
              <a:ext uri="{FF2B5EF4-FFF2-40B4-BE49-F238E27FC236}">
                <a16:creationId xmlns:a16="http://schemas.microsoft.com/office/drawing/2014/main" id="{6F508568-D264-D3E2-FBD1-A94BD92FED91}"/>
              </a:ext>
            </a:extLst>
          </p:cNvPr>
          <p:cNvSpPr>
            <a:spLocks noGrp="1"/>
          </p:cNvSpPr>
          <p:nvPr>
            <p:ph type="title"/>
          </p:nvPr>
        </p:nvSpPr>
        <p:spPr>
          <a:xfrm>
            <a:off x="0" y="259958"/>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lnSpc>
                <a:spcPct val="90000"/>
              </a:lnSpc>
              <a:spcBef>
                <a:spcPts val="1001"/>
              </a:spcBef>
            </a:pPr>
            <a:r>
              <a:rPr lang="en-US" spc="-1" dirty="0">
                <a:solidFill>
                  <a:schemeClr val="bg1"/>
                </a:solidFill>
                <a:latin typeface="Times New Roman"/>
              </a:rPr>
              <a:t>Implementation </a:t>
            </a:r>
            <a:endParaRPr lang="en-US" b="0" strike="noStrike" spc="-1" dirty="0">
              <a:solidFill>
                <a:schemeClr val="bg1"/>
              </a:solidFill>
              <a:latin typeface="Calibri"/>
            </a:endParaRPr>
          </a:p>
        </p:txBody>
      </p:sp>
      <p:sp>
        <p:nvSpPr>
          <p:cNvPr id="2" name="TextBox 1">
            <a:extLst>
              <a:ext uri="{FF2B5EF4-FFF2-40B4-BE49-F238E27FC236}">
                <a16:creationId xmlns:a16="http://schemas.microsoft.com/office/drawing/2014/main" id="{44DD0ECF-E489-DBE3-265F-501B28915437}"/>
              </a:ext>
            </a:extLst>
          </p:cNvPr>
          <p:cNvSpPr txBox="1"/>
          <p:nvPr/>
        </p:nvSpPr>
        <p:spPr>
          <a:xfrm>
            <a:off x="117987" y="1091380"/>
            <a:ext cx="12120690"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If user Forget the password , user can recover it by using forget password option as shown below.</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DDCA3CD-5993-843E-DB6D-82C4B37EC70E}"/>
              </a:ext>
            </a:extLst>
          </p:cNvPr>
          <p:cNvPicPr>
            <a:picLocks noChangeAspect="1"/>
          </p:cNvPicPr>
          <p:nvPr/>
        </p:nvPicPr>
        <p:blipFill rotWithShape="1">
          <a:blip r:embed="rId2">
            <a:extLst>
              <a:ext uri="{28A0092B-C50C-407E-A947-70E740481C1C}">
                <a14:useLocalDpi xmlns:a14="http://schemas.microsoft.com/office/drawing/2010/main" val="0"/>
              </a:ext>
            </a:extLst>
          </a:blip>
          <a:srcRect l="13790" t="14211" r="17715" b="9677"/>
          <a:stretch/>
        </p:blipFill>
        <p:spPr>
          <a:xfrm>
            <a:off x="117987" y="1802603"/>
            <a:ext cx="5691220" cy="4480631"/>
          </a:xfrm>
          <a:prstGeom prst="rect">
            <a:avLst/>
          </a:prstGeom>
        </p:spPr>
      </p:pic>
      <p:pic>
        <p:nvPicPr>
          <p:cNvPr id="9" name="Picture 8">
            <a:extLst>
              <a:ext uri="{FF2B5EF4-FFF2-40B4-BE49-F238E27FC236}">
                <a16:creationId xmlns:a16="http://schemas.microsoft.com/office/drawing/2014/main" id="{E085D4F5-ED91-5D2B-2C18-CC9FCC0EB0DD}"/>
              </a:ext>
            </a:extLst>
          </p:cNvPr>
          <p:cNvPicPr>
            <a:picLocks noChangeAspect="1"/>
          </p:cNvPicPr>
          <p:nvPr/>
        </p:nvPicPr>
        <p:blipFill rotWithShape="1">
          <a:blip r:embed="rId3">
            <a:extLst>
              <a:ext uri="{28A0092B-C50C-407E-A947-70E740481C1C}">
                <a14:useLocalDpi xmlns:a14="http://schemas.microsoft.com/office/drawing/2010/main" val="0"/>
              </a:ext>
            </a:extLst>
          </a:blip>
          <a:srcRect l="19114" t="13327" r="28144" b="23441"/>
          <a:stretch/>
        </p:blipFill>
        <p:spPr>
          <a:xfrm>
            <a:off x="6016624" y="1669867"/>
            <a:ext cx="5366039" cy="4613367"/>
          </a:xfrm>
          <a:prstGeom prst="rect">
            <a:avLst/>
          </a:prstGeom>
        </p:spPr>
      </p:pic>
    </p:spTree>
    <p:extLst>
      <p:ext uri="{BB962C8B-B14F-4D97-AF65-F5344CB8AC3E}">
        <p14:creationId xmlns:p14="http://schemas.microsoft.com/office/powerpoint/2010/main" val="4070091791"/>
      </p:ext>
    </p:extLst>
  </p:cSld>
  <p:clrMapOvr>
    <a:masterClrMapping/>
  </p:clrMapOvr>
  <mc:AlternateContent xmlns:mc="http://schemas.openxmlformats.org/markup-compatibility/2006">
    <mc:Choice xmlns:p14="http://schemas.microsoft.com/office/powerpoint/2010/main" Requires="p14">
      <p:transition spd="slow" p14:dur="2000" advTm="14267"/>
    </mc:Choice>
    <mc:Fallback>
      <p:transition spd="slow" advTm="14267"/>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D7B36-0351-9EE9-E74B-A9429A78F496}"/>
            </a:ext>
          </a:extLst>
        </p:cNvPr>
        <p:cNvGrpSpPr/>
        <p:nvPr/>
      </p:nvGrpSpPr>
      <p:grpSpPr>
        <a:xfrm>
          <a:off x="0" y="0"/>
          <a:ext cx="0" cy="0"/>
          <a:chOff x="0" y="0"/>
          <a:chExt cx="0" cy="0"/>
        </a:xfrm>
      </p:grpSpPr>
      <p:sp>
        <p:nvSpPr>
          <p:cNvPr id="105" name="PlaceHolder 1">
            <a:extLst>
              <a:ext uri="{FF2B5EF4-FFF2-40B4-BE49-F238E27FC236}">
                <a16:creationId xmlns:a16="http://schemas.microsoft.com/office/drawing/2014/main" id="{A5A0AD8F-ED70-1E9F-58A9-BD6247C63A78}"/>
              </a:ext>
            </a:extLst>
          </p:cNvPr>
          <p:cNvSpPr>
            <a:spLocks noGrp="1"/>
          </p:cNvSpPr>
          <p:nvPr>
            <p:ph type="title"/>
          </p:nvPr>
        </p:nvSpPr>
        <p:spPr>
          <a:xfrm>
            <a:off x="0" y="259958"/>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lnSpc>
                <a:spcPct val="90000"/>
              </a:lnSpc>
              <a:spcBef>
                <a:spcPts val="1001"/>
              </a:spcBef>
            </a:pPr>
            <a:r>
              <a:rPr lang="en-US" spc="-1" dirty="0">
                <a:solidFill>
                  <a:schemeClr val="bg1"/>
                </a:solidFill>
                <a:latin typeface="Times New Roman"/>
              </a:rPr>
              <a:t>Implementation </a:t>
            </a:r>
            <a:endParaRPr lang="en-US" b="0" strike="noStrike" spc="-1" dirty="0">
              <a:solidFill>
                <a:schemeClr val="bg1"/>
              </a:solidFill>
              <a:latin typeface="Calibri"/>
            </a:endParaRPr>
          </a:p>
        </p:txBody>
      </p:sp>
      <p:pic>
        <p:nvPicPr>
          <p:cNvPr id="7" name="Picture 6">
            <a:extLst>
              <a:ext uri="{FF2B5EF4-FFF2-40B4-BE49-F238E27FC236}">
                <a16:creationId xmlns:a16="http://schemas.microsoft.com/office/drawing/2014/main" id="{B627CC02-BD0F-74B3-92A0-03CA2A542BBC}"/>
              </a:ext>
            </a:extLst>
          </p:cNvPr>
          <p:cNvPicPr>
            <a:picLocks noChangeAspect="1"/>
          </p:cNvPicPr>
          <p:nvPr/>
        </p:nvPicPr>
        <p:blipFill rotWithShape="1">
          <a:blip r:embed="rId2">
            <a:extLst>
              <a:ext uri="{28A0092B-C50C-407E-A947-70E740481C1C}">
                <a14:useLocalDpi xmlns:a14="http://schemas.microsoft.com/office/drawing/2010/main" val="0"/>
              </a:ext>
            </a:extLst>
          </a:blip>
          <a:srcRect l="20080" t="16560" r="34557" b="11612"/>
          <a:stretch/>
        </p:blipFill>
        <p:spPr>
          <a:xfrm>
            <a:off x="127821" y="1136208"/>
            <a:ext cx="5530645" cy="5161354"/>
          </a:xfrm>
          <a:prstGeom prst="rect">
            <a:avLst/>
          </a:prstGeom>
        </p:spPr>
      </p:pic>
      <p:pic>
        <p:nvPicPr>
          <p:cNvPr id="10" name="Picture 9">
            <a:extLst>
              <a:ext uri="{FF2B5EF4-FFF2-40B4-BE49-F238E27FC236}">
                <a16:creationId xmlns:a16="http://schemas.microsoft.com/office/drawing/2014/main" id="{916509CD-C5A8-E6B8-1220-30C742BFA5F0}"/>
              </a:ext>
            </a:extLst>
          </p:cNvPr>
          <p:cNvPicPr>
            <a:picLocks noChangeAspect="1"/>
          </p:cNvPicPr>
          <p:nvPr/>
        </p:nvPicPr>
        <p:blipFill rotWithShape="1">
          <a:blip r:embed="rId3">
            <a:extLst>
              <a:ext uri="{28A0092B-C50C-407E-A947-70E740481C1C}">
                <a14:useLocalDpi xmlns:a14="http://schemas.microsoft.com/office/drawing/2010/main" val="0"/>
              </a:ext>
            </a:extLst>
          </a:blip>
          <a:srcRect l="20443" t="15914" r="35161" b="12473"/>
          <a:stretch/>
        </p:blipFill>
        <p:spPr>
          <a:xfrm>
            <a:off x="5943599" y="981641"/>
            <a:ext cx="5388712" cy="5315921"/>
          </a:xfrm>
          <a:prstGeom prst="rect">
            <a:avLst/>
          </a:prstGeom>
        </p:spPr>
      </p:pic>
    </p:spTree>
    <p:extLst>
      <p:ext uri="{BB962C8B-B14F-4D97-AF65-F5344CB8AC3E}">
        <p14:creationId xmlns:p14="http://schemas.microsoft.com/office/powerpoint/2010/main" val="26122124"/>
      </p:ext>
    </p:extLst>
  </p:cSld>
  <p:clrMapOvr>
    <a:masterClrMapping/>
  </p:clrMapOvr>
  <mc:AlternateContent xmlns:mc="http://schemas.openxmlformats.org/markup-compatibility/2006">
    <mc:Choice xmlns:p14="http://schemas.microsoft.com/office/powerpoint/2010/main" Requires="p14">
      <p:transition spd="slow" p14:dur="2000" advTm="4712"/>
    </mc:Choice>
    <mc:Fallback>
      <p:transition spd="slow" advTm="4712"/>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2ACAD-5D19-9BE9-11A5-B792756F99B0}"/>
            </a:ext>
          </a:extLst>
        </p:cNvPr>
        <p:cNvGrpSpPr/>
        <p:nvPr/>
      </p:nvGrpSpPr>
      <p:grpSpPr>
        <a:xfrm>
          <a:off x="0" y="0"/>
          <a:ext cx="0" cy="0"/>
          <a:chOff x="0" y="0"/>
          <a:chExt cx="0" cy="0"/>
        </a:xfrm>
      </p:grpSpPr>
      <p:sp>
        <p:nvSpPr>
          <p:cNvPr id="105" name="PlaceHolder 1">
            <a:extLst>
              <a:ext uri="{FF2B5EF4-FFF2-40B4-BE49-F238E27FC236}">
                <a16:creationId xmlns:a16="http://schemas.microsoft.com/office/drawing/2014/main" id="{946D0453-87B1-BEDF-0B3C-75D8EB1EA47A}"/>
              </a:ext>
            </a:extLst>
          </p:cNvPr>
          <p:cNvSpPr>
            <a:spLocks noGrp="1"/>
          </p:cNvSpPr>
          <p:nvPr>
            <p:ph type="title"/>
          </p:nvPr>
        </p:nvSpPr>
        <p:spPr>
          <a:xfrm>
            <a:off x="0" y="259958"/>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lnSpc>
                <a:spcPct val="90000"/>
              </a:lnSpc>
              <a:spcBef>
                <a:spcPts val="1001"/>
              </a:spcBef>
            </a:pPr>
            <a:r>
              <a:rPr lang="en-US" spc="-1" dirty="0">
                <a:solidFill>
                  <a:schemeClr val="bg1"/>
                </a:solidFill>
                <a:latin typeface="Times New Roman"/>
              </a:rPr>
              <a:t>Implementation </a:t>
            </a:r>
            <a:endParaRPr lang="en-US" b="0" strike="noStrike" spc="-1" dirty="0">
              <a:solidFill>
                <a:schemeClr val="bg1"/>
              </a:solidFill>
              <a:latin typeface="Calibri"/>
            </a:endParaRPr>
          </a:p>
        </p:txBody>
      </p:sp>
      <p:pic>
        <p:nvPicPr>
          <p:cNvPr id="4" name="Picture 3">
            <a:extLst>
              <a:ext uri="{FF2B5EF4-FFF2-40B4-BE49-F238E27FC236}">
                <a16:creationId xmlns:a16="http://schemas.microsoft.com/office/drawing/2014/main" id="{0B624AE8-6CF1-4643-B17F-7F38ED602B69}"/>
              </a:ext>
            </a:extLst>
          </p:cNvPr>
          <p:cNvPicPr>
            <a:picLocks noChangeAspect="1"/>
          </p:cNvPicPr>
          <p:nvPr/>
        </p:nvPicPr>
        <p:blipFill rotWithShape="1">
          <a:blip r:embed="rId2">
            <a:extLst>
              <a:ext uri="{28A0092B-C50C-407E-A947-70E740481C1C}">
                <a14:useLocalDpi xmlns:a14="http://schemas.microsoft.com/office/drawing/2010/main" val="0"/>
              </a:ext>
            </a:extLst>
          </a:blip>
          <a:srcRect l="19335" t="11564" r="26267" b="14800"/>
          <a:stretch/>
        </p:blipFill>
        <p:spPr>
          <a:xfrm>
            <a:off x="139127" y="1147293"/>
            <a:ext cx="4837472" cy="5136683"/>
          </a:xfrm>
          <a:prstGeom prst="rect">
            <a:avLst/>
          </a:prstGeom>
        </p:spPr>
      </p:pic>
      <p:pic>
        <p:nvPicPr>
          <p:cNvPr id="6" name="Picture 5">
            <a:extLst>
              <a:ext uri="{FF2B5EF4-FFF2-40B4-BE49-F238E27FC236}">
                <a16:creationId xmlns:a16="http://schemas.microsoft.com/office/drawing/2014/main" id="{A4378528-DD85-8642-37B2-7EB64E638F98}"/>
              </a:ext>
            </a:extLst>
          </p:cNvPr>
          <p:cNvPicPr>
            <a:picLocks noChangeAspect="1"/>
          </p:cNvPicPr>
          <p:nvPr/>
        </p:nvPicPr>
        <p:blipFill rotWithShape="1">
          <a:blip r:embed="rId3">
            <a:extLst>
              <a:ext uri="{28A0092B-C50C-407E-A947-70E740481C1C}">
                <a14:useLocalDpi xmlns:a14="http://schemas.microsoft.com/office/drawing/2010/main" val="0"/>
              </a:ext>
            </a:extLst>
          </a:blip>
          <a:srcRect l="18375" t="14210" r="24124" b="15556"/>
          <a:stretch/>
        </p:blipFill>
        <p:spPr>
          <a:xfrm>
            <a:off x="5135880" y="1147294"/>
            <a:ext cx="6233160" cy="5136682"/>
          </a:xfrm>
          <a:prstGeom prst="rect">
            <a:avLst/>
          </a:prstGeom>
        </p:spPr>
      </p:pic>
    </p:spTree>
    <p:extLst>
      <p:ext uri="{BB962C8B-B14F-4D97-AF65-F5344CB8AC3E}">
        <p14:creationId xmlns:p14="http://schemas.microsoft.com/office/powerpoint/2010/main" val="463368383"/>
      </p:ext>
    </p:extLst>
  </p:cSld>
  <p:clrMapOvr>
    <a:masterClrMapping/>
  </p:clrMapOvr>
  <mc:AlternateContent xmlns:mc="http://schemas.openxmlformats.org/markup-compatibility/2006">
    <mc:Choice xmlns:p14="http://schemas.microsoft.com/office/powerpoint/2010/main" Requires="p14">
      <p:transition spd="slow" p14:dur="2000" advTm="454"/>
    </mc:Choice>
    <mc:Fallback>
      <p:transition spd="slow" advTm="45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lnSpc>
                <a:spcPct val="90000"/>
              </a:lnSpc>
              <a:spcBef>
                <a:spcPts val="1001"/>
              </a:spcBef>
            </a:pPr>
            <a:r>
              <a:rPr lang="en-US" b="0" strike="noStrike" spc="-1" dirty="0">
                <a:solidFill>
                  <a:schemeClr val="bg1"/>
                </a:solidFill>
                <a:latin typeface="Times New Roman"/>
              </a:rPr>
              <a:t>Abstract</a:t>
            </a:r>
            <a:endParaRPr lang="en-US" b="0" strike="noStrike" spc="-1" dirty="0">
              <a:solidFill>
                <a:schemeClr val="bg1"/>
              </a:solidFill>
              <a:latin typeface="Calibri"/>
            </a:endParaRPr>
          </a:p>
        </p:txBody>
      </p:sp>
      <p:sp>
        <p:nvSpPr>
          <p:cNvPr id="100" name="PlaceHolder 2"/>
          <p:cNvSpPr>
            <a:spLocks noGrp="1"/>
          </p:cNvSpPr>
          <p:nvPr>
            <p:ph/>
          </p:nvPr>
        </p:nvSpPr>
        <p:spPr>
          <a:xfrm>
            <a:off x="199440" y="1097280"/>
            <a:ext cx="11778840" cy="5394600"/>
          </a:xfrm>
          <a:prstGeom prst="rect">
            <a:avLst/>
          </a:prstGeom>
          <a:noFill/>
          <a:ln w="0">
            <a:noFill/>
          </a:ln>
        </p:spPr>
        <p:txBody>
          <a:bodyPr anchor="t">
            <a:noAutofit/>
          </a:bodyPr>
          <a:lstStyle/>
          <a:p>
            <a:pPr marL="0" indent="0" algn="just">
              <a:lnSpc>
                <a:spcPct val="100000"/>
              </a:lnSpc>
              <a:buNone/>
            </a:pPr>
            <a:r>
              <a:rPr lang="en-IN" sz="2400" dirty="0">
                <a:latin typeface="Times New Roman" panose="02020603050405020304" pitchFamily="18" charset="0"/>
                <a:cs typeface="Times New Roman" panose="02020603050405020304" pitchFamily="18" charset="0"/>
              </a:rPr>
              <a:t>    Crypto currency is a well-known financial state in the globe, posing a variety of dangers that have an impact on the intrinsic risk assessment of risk auditors. Since its inception, the rise of crypto currencies has presented financial institutions with a wide range of risks in terms of money laundering. In the institution of financial supports such as anti-money laundering, banks, and bank secrecy, continue as a risk specialist, bank manager, and compliance officer who has a provocation for the connected transaction through crypto currencies and the users who conceal the funds. So for analysing the financial risk machine learning techniques are used they are , </a:t>
            </a:r>
            <a:r>
              <a:rPr lang="en-US" sz="2400" spc="-1" dirty="0">
                <a:solidFill>
                  <a:srgbClr val="000000"/>
                </a:solidFill>
                <a:latin typeface="Times New Roman" pitchFamily="18" charset="0"/>
                <a:cs typeface="Times New Roman" pitchFamily="18" charset="0"/>
              </a:rPr>
              <a:t>Decision Tree , </a:t>
            </a:r>
            <a:r>
              <a:rPr lang="en-IN" sz="2400" dirty="0">
                <a:latin typeface="Times New Roman" panose="02020603050405020304" pitchFamily="18" charset="0"/>
                <a:cs typeface="Times New Roman" panose="02020603050405020304" pitchFamily="18" charset="0"/>
              </a:rPr>
              <a:t>MLP Classifier, </a:t>
            </a:r>
            <a:r>
              <a:rPr lang="en-IN" sz="2400" dirty="0" err="1">
                <a:latin typeface="Times New Roman" panose="02020603050405020304" pitchFamily="18" charset="0"/>
                <a:cs typeface="Times New Roman" panose="02020603050405020304" pitchFamily="18" charset="0"/>
              </a:rPr>
              <a:t>Adaboost</a:t>
            </a:r>
            <a:r>
              <a:rPr lang="en-IN" sz="2400" dirty="0">
                <a:latin typeface="Times New Roman" panose="02020603050405020304" pitchFamily="18" charset="0"/>
                <a:cs typeface="Times New Roman" panose="02020603050405020304" pitchFamily="18" charset="0"/>
              </a:rPr>
              <a:t>, Extra Tree Classifier, Random Forest.</a:t>
            </a:r>
          </a:p>
          <a:p>
            <a:pPr marL="0" indent="0" algn="just">
              <a:lnSpc>
                <a:spcPct val="100000"/>
              </a:lnSpc>
              <a:buNone/>
            </a:pPr>
            <a:endParaRPr lang="en-IN" sz="2400" b="1" dirty="0">
              <a:latin typeface="Times New Roman" panose="02020603050405020304" pitchFamily="18" charset="0"/>
              <a:cs typeface="Times New Roman" panose="02020603050405020304" pitchFamily="18" charset="0"/>
            </a:endParaRPr>
          </a:p>
          <a:p>
            <a:pPr marL="0" indent="0" algn="just">
              <a:lnSpc>
                <a:spcPct val="100000"/>
              </a:lnSpc>
              <a:buNone/>
            </a:pPr>
            <a:r>
              <a:rPr lang="en-IN" sz="2400" b="1" dirty="0">
                <a:latin typeface="Times New Roman" panose="02020603050405020304" pitchFamily="18" charset="0"/>
                <a:cs typeface="Times New Roman" panose="02020603050405020304" pitchFamily="18" charset="0"/>
              </a:rPr>
              <a:t>Key Words: </a:t>
            </a:r>
            <a:r>
              <a:rPr lang="en-IN" sz="2400" dirty="0">
                <a:latin typeface="Times New Roman" panose="02020603050405020304" pitchFamily="18" charset="0"/>
                <a:cs typeface="Times New Roman" panose="02020603050405020304" pitchFamily="18" charset="0"/>
              </a:rPr>
              <a:t>Risk, MLP Classifier, </a:t>
            </a:r>
            <a:r>
              <a:rPr lang="en-US" sz="2400" spc="-1" dirty="0">
                <a:solidFill>
                  <a:srgbClr val="000000"/>
                </a:solidFill>
                <a:latin typeface="Times New Roman" pitchFamily="18" charset="0"/>
                <a:cs typeface="Times New Roman" pitchFamily="18" charset="0"/>
              </a:rPr>
              <a:t>Decision Tree, </a:t>
            </a:r>
            <a:r>
              <a:rPr lang="en-IN" sz="2400" dirty="0" err="1">
                <a:latin typeface="Times New Roman" panose="02020603050405020304" pitchFamily="18" charset="0"/>
                <a:cs typeface="Times New Roman" panose="02020603050405020304" pitchFamily="18" charset="0"/>
              </a:rPr>
              <a:t>Adaboost</a:t>
            </a:r>
            <a:r>
              <a:rPr lang="en-IN" sz="2400" dirty="0">
                <a:latin typeface="Times New Roman" panose="02020603050405020304" pitchFamily="18" charset="0"/>
                <a:cs typeface="Times New Roman" panose="02020603050405020304" pitchFamily="18" charset="0"/>
              </a:rPr>
              <a:t>, Extra Tree Classifier, Random Forest.</a:t>
            </a:r>
            <a:endParaRPr lang="en-US" sz="2400"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537"/>
    </mc:Choice>
    <mc:Fallback>
      <p:transition spd="slow" advTm="537"/>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 Reference</a:t>
            </a:r>
            <a:r>
              <a:rPr lang="en-US" sz="4400" b="0" strike="noStrike" spc="-1">
                <a:solidFill>
                  <a:srgbClr val="FFFFFF"/>
                </a:solidFill>
                <a:latin typeface="Times New Roman"/>
              </a:rPr>
              <a:t>s</a:t>
            </a:r>
            <a:endParaRPr lang="en-US" sz="4400" b="0" strike="noStrike" spc="-1">
              <a:solidFill>
                <a:srgbClr val="000000"/>
              </a:solidFill>
              <a:latin typeface="Calibri"/>
            </a:endParaRPr>
          </a:p>
        </p:txBody>
      </p:sp>
      <p:sp>
        <p:nvSpPr>
          <p:cNvPr id="112" name="PlaceHolder 2"/>
          <p:cNvSpPr>
            <a:spLocks noGrp="1"/>
          </p:cNvSpPr>
          <p:nvPr>
            <p:ph/>
          </p:nvPr>
        </p:nvSpPr>
        <p:spPr>
          <a:xfrm>
            <a:off x="123332" y="947520"/>
            <a:ext cx="11778840" cy="5394600"/>
          </a:xfrm>
          <a:prstGeom prst="rect">
            <a:avLst/>
          </a:prstGeom>
          <a:noFill/>
          <a:ln w="0">
            <a:noFill/>
          </a:ln>
        </p:spPr>
        <p:txBody>
          <a:bodyPr anchor="t">
            <a:noAutofit/>
          </a:bodyPr>
          <a:lstStyle/>
          <a:p>
            <a:pPr algn="just">
              <a:lnSpc>
                <a:spcPct val="100000"/>
              </a:lnSpc>
              <a:spcBef>
                <a:spcPts val="0"/>
              </a:spcBef>
              <a:tabLst>
                <a:tab pos="0" algn="l"/>
              </a:tabLst>
            </a:pPr>
            <a:r>
              <a:rPr lang="en-US" sz="2400" spc="-1" dirty="0">
                <a:solidFill>
                  <a:srgbClr val="000000"/>
                </a:solidFill>
                <a:latin typeface="Times New Roman" panose="02020603050405020304" pitchFamily="18" charset="0"/>
                <a:cs typeface="Times New Roman" panose="02020603050405020304" pitchFamily="18" charset="0"/>
              </a:rPr>
              <a:t>[1]. </a:t>
            </a:r>
            <a:r>
              <a:rPr lang="en-IN" sz="2400" dirty="0">
                <a:latin typeface="Times New Roman" panose="02020603050405020304" pitchFamily="18" charset="0"/>
                <a:cs typeface="Times New Roman" panose="02020603050405020304" pitchFamily="18" charset="0"/>
              </a:rPr>
              <a:t>Zeinab </a:t>
            </a:r>
            <a:r>
              <a:rPr lang="en-IN" sz="2400" dirty="0" err="1">
                <a:latin typeface="Times New Roman" panose="02020603050405020304" pitchFamily="18" charset="0"/>
                <a:cs typeface="Times New Roman" panose="02020603050405020304" pitchFamily="18" charset="0"/>
              </a:rPr>
              <a:t>Shahbazi</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Yungcheol</a:t>
            </a:r>
            <a:r>
              <a:rPr lang="en-IN" sz="2400" dirty="0">
                <a:latin typeface="Times New Roman" panose="02020603050405020304" pitchFamily="18" charset="0"/>
                <a:cs typeface="Times New Roman" panose="02020603050405020304" pitchFamily="18" charset="0"/>
              </a:rPr>
              <a:t> Byun “</a:t>
            </a:r>
            <a:r>
              <a:rPr lang="en-US" sz="2400" dirty="0">
                <a:latin typeface="Times New Roman" panose="02020603050405020304" pitchFamily="18" charset="0"/>
                <a:cs typeface="Times New Roman" panose="02020603050405020304" pitchFamily="18" charset="0"/>
              </a:rPr>
              <a:t>Machine Learning-Based Analysis of Cryptocurrency Market Financial Risk Management”.</a:t>
            </a:r>
            <a:endParaRPr lang="en-US" sz="2400" spc="-1" dirty="0">
              <a:solidFill>
                <a:srgbClr val="000000"/>
              </a:solidFill>
              <a:latin typeface="Times New Roman" panose="02020603050405020304" pitchFamily="18" charset="0"/>
              <a:cs typeface="Times New Roman" panose="02020603050405020304" pitchFamily="18" charset="0"/>
            </a:endParaRPr>
          </a:p>
          <a:p>
            <a:pPr algn="just">
              <a:spcBef>
                <a:spcPts val="1001"/>
              </a:spcBef>
              <a:tabLst>
                <a:tab pos="0" algn="l"/>
              </a:tabLst>
            </a:pPr>
            <a:r>
              <a:rPr lang="en-US" sz="2400" spc="-1" dirty="0">
                <a:solidFill>
                  <a:srgbClr val="000000"/>
                </a:solidFill>
                <a:latin typeface="Times New Roman" panose="02020603050405020304" pitchFamily="18" charset="0"/>
                <a:cs typeface="Times New Roman" panose="02020603050405020304" pitchFamily="18" charset="0"/>
              </a:rPr>
              <a:t>[2]. </a:t>
            </a:r>
            <a:r>
              <a:rPr lang="en-IN" sz="2400" dirty="0">
                <a:latin typeface="Times New Roman" panose="02020603050405020304" pitchFamily="18" charset="0"/>
                <a:cs typeface="Times New Roman" panose="02020603050405020304" pitchFamily="18" charset="0"/>
              </a:rPr>
              <a:t>Tanya Kapoor , Laxmi Ahuja “</a:t>
            </a:r>
            <a:r>
              <a:rPr lang="en-US" sz="2400" dirty="0">
                <a:latin typeface="Times New Roman" panose="02020603050405020304" pitchFamily="18" charset="0"/>
                <a:cs typeface="Times New Roman" panose="02020603050405020304" pitchFamily="18" charset="0"/>
              </a:rPr>
              <a:t>Cryptocurrency Financial Risk Analysis using Machine Learning”.</a:t>
            </a:r>
          </a:p>
          <a:p>
            <a:pPr algn="just">
              <a:spcBef>
                <a:spcPts val="1001"/>
              </a:spcBef>
              <a:tabLst>
                <a:tab pos="0" algn="l"/>
              </a:tabLst>
            </a:pPr>
            <a:r>
              <a:rPr lang="en-US" sz="2400" spc="-1" dirty="0">
                <a:solidFill>
                  <a:srgbClr val="000000"/>
                </a:solidFill>
                <a:latin typeface="Times New Roman" panose="02020603050405020304" pitchFamily="18" charset="0"/>
                <a:cs typeface="Times New Roman" panose="02020603050405020304" pitchFamily="18" charset="0"/>
              </a:rPr>
              <a:t>[3].</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Dr.</a:t>
            </a:r>
            <a:r>
              <a:rPr lang="en-IN" sz="2400" dirty="0">
                <a:latin typeface="Times New Roman" panose="02020603050405020304" pitchFamily="18" charset="0"/>
                <a:cs typeface="Times New Roman" panose="02020603050405020304" pitchFamily="18" charset="0"/>
              </a:rPr>
              <a:t> B. </a:t>
            </a:r>
            <a:r>
              <a:rPr lang="en-IN" sz="2400" dirty="0" err="1">
                <a:latin typeface="Times New Roman" panose="02020603050405020304" pitchFamily="18" charset="0"/>
                <a:cs typeface="Times New Roman" panose="02020603050405020304" pitchFamily="18" charset="0"/>
              </a:rPr>
              <a:t>Subba</a:t>
            </a:r>
            <a:r>
              <a:rPr lang="en-IN" sz="2400" dirty="0">
                <a:latin typeface="Times New Roman" panose="02020603050405020304" pitchFamily="18" charset="0"/>
                <a:cs typeface="Times New Roman" panose="02020603050405020304" pitchFamily="18" charset="0"/>
              </a:rPr>
              <a:t> Reddy , </a:t>
            </a:r>
            <a:r>
              <a:rPr lang="en-IN" sz="2400" dirty="0" err="1">
                <a:latin typeface="Times New Roman" panose="02020603050405020304" pitchFamily="18" charset="0"/>
                <a:cs typeface="Times New Roman" panose="02020603050405020304" pitchFamily="18" charset="0"/>
              </a:rPr>
              <a:t>k.Samhitha</a:t>
            </a:r>
            <a:r>
              <a:rPr lang="en-IN" sz="2400" dirty="0">
                <a:latin typeface="Times New Roman" panose="02020603050405020304" pitchFamily="18" charset="0"/>
                <a:cs typeface="Times New Roman" panose="02020603050405020304" pitchFamily="18" charset="0"/>
              </a:rPr>
              <a:t> Rao “</a:t>
            </a:r>
            <a:r>
              <a:rPr lang="en-US" sz="2400" dirty="0">
                <a:latin typeface="Times New Roman" panose="02020603050405020304" pitchFamily="18" charset="0"/>
                <a:cs typeface="Times New Roman" panose="02020603050405020304" pitchFamily="18" charset="0"/>
              </a:rPr>
              <a:t>Machine Learning Based Analysis of Crypto currency Market Financial Risk Management”.</a:t>
            </a:r>
            <a:endParaRPr lang="en-US" sz="2400" spc="-1" dirty="0">
              <a:solidFill>
                <a:srgbClr val="000000"/>
              </a:solidFill>
              <a:latin typeface="Times New Roman" panose="02020603050405020304" pitchFamily="18" charset="0"/>
              <a:cs typeface="Times New Roman" panose="02020603050405020304" pitchFamily="18" charset="0"/>
            </a:endParaRPr>
          </a:p>
          <a:p>
            <a:pPr algn="just">
              <a:spcBef>
                <a:spcPts val="1001"/>
              </a:spcBef>
              <a:tabLst>
                <a:tab pos="0" algn="l"/>
              </a:tabLst>
            </a:pPr>
            <a:r>
              <a:rPr lang="en-US" sz="2400" b="0" strike="noStrike" spc="-1" dirty="0">
                <a:solidFill>
                  <a:srgbClr val="000000"/>
                </a:solidFill>
                <a:latin typeface="Times New Roman" panose="02020603050405020304" pitchFamily="18" charset="0"/>
                <a:cs typeface="Times New Roman" panose="02020603050405020304" pitchFamily="18" charset="0"/>
              </a:rPr>
              <a:t>[4]. </a:t>
            </a:r>
            <a:r>
              <a:rPr lang="en-I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 Y. Kim and K. Lee, ‘‘Risk management to cryptocurrency exchange and investors guidelines to prevent potential threats,’’ in Proc. Int. Conf. Platform Technol. Service (</a:t>
            </a:r>
            <a:r>
              <a:rPr lang="en-IN"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PlatCon</a:t>
            </a:r>
            <a:r>
              <a:rPr lang="en-I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Jan. 2018, pp. 1–6.</a:t>
            </a:r>
          </a:p>
          <a:p>
            <a:pPr algn="just">
              <a:spcBef>
                <a:spcPts val="1001"/>
              </a:spcBef>
              <a:tabLst>
                <a:tab pos="0" algn="l"/>
              </a:tabLst>
            </a:pPr>
            <a:r>
              <a:rPr lang="en-IN"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 </a:t>
            </a:r>
            <a:r>
              <a:rPr lang="en-IN" sz="2400" dirty="0">
                <a:solidFill>
                  <a:srgbClr val="000000"/>
                </a:solidFill>
                <a:effectLst/>
                <a:latin typeface="Times New Roman" panose="02020603050405020304" pitchFamily="18" charset="0"/>
                <a:ea typeface="Times New Roman" panose="02020603050405020304" pitchFamily="18" charset="0"/>
              </a:rPr>
              <a:t> J. Gold and S. D. </a:t>
            </a:r>
            <a:r>
              <a:rPr lang="en-IN" sz="2400" dirty="0" err="1">
                <a:solidFill>
                  <a:srgbClr val="000000"/>
                </a:solidFill>
                <a:effectLst/>
                <a:latin typeface="Times New Roman" panose="02020603050405020304" pitchFamily="18" charset="0"/>
                <a:ea typeface="Times New Roman" panose="02020603050405020304" pitchFamily="18" charset="0"/>
              </a:rPr>
              <a:t>Palley</a:t>
            </a:r>
            <a:r>
              <a:rPr lang="en-IN" sz="2400" dirty="0">
                <a:solidFill>
                  <a:srgbClr val="000000"/>
                </a:solidFill>
                <a:effectLst/>
                <a:latin typeface="Times New Roman" panose="02020603050405020304" pitchFamily="18" charset="0"/>
                <a:ea typeface="Times New Roman" panose="02020603050405020304" pitchFamily="18" charset="0"/>
              </a:rPr>
              <a:t>, ‘‘Protecting cryptocurrency assets,’’ Risk Manage., vol. 68, no. 3, pp. 12–13, 2021. </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spcBef>
                <a:spcPts val="1001"/>
              </a:spcBef>
              <a:tabLst>
                <a:tab pos="0" algn="l"/>
              </a:tabLst>
            </a:pPr>
            <a:endParaRPr lang="en-US" sz="2400" b="0" strike="noStrike" spc="-1"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414"/>
    </mc:Choice>
    <mc:Fallback>
      <p:transition spd="slow" advTm="414"/>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CE102-D15B-890D-354C-04B3610F174C}"/>
              </a:ext>
            </a:extLst>
          </p:cNvPr>
          <p:cNvSpPr>
            <a:spLocks noGrp="1"/>
          </p:cNvSpPr>
          <p:nvPr>
            <p:ph type="title"/>
          </p:nvPr>
        </p:nvSpPr>
        <p:spPr/>
        <p:txBody>
          <a:bodyPr/>
          <a:lstStyle/>
          <a:p>
            <a:pPr algn="ctr"/>
            <a:r>
              <a:rPr lang="en-IN" dirty="0"/>
              <a:t>Research Paper</a:t>
            </a:r>
          </a:p>
        </p:txBody>
      </p:sp>
      <p:sp>
        <p:nvSpPr>
          <p:cNvPr id="3" name="Content Placeholder 2">
            <a:extLst>
              <a:ext uri="{FF2B5EF4-FFF2-40B4-BE49-F238E27FC236}">
                <a16:creationId xmlns:a16="http://schemas.microsoft.com/office/drawing/2014/main" id="{26F9D679-C70F-FC0A-0AB0-D62BCA353974}"/>
              </a:ext>
            </a:extLst>
          </p:cNvPr>
          <p:cNvSpPr>
            <a:spLocks noGrp="1"/>
          </p:cNvSpPr>
          <p:nvPr>
            <p:ph idx="1"/>
          </p:nvPr>
        </p:nvSpPr>
        <p:spPr/>
        <p:txBody>
          <a:bodyPr/>
          <a:lstStyle/>
          <a:p>
            <a:pPr marL="0" indent="0">
              <a:buNone/>
            </a:pPr>
            <a:r>
              <a:rPr lang="en-IN" dirty="0">
                <a:latin typeface="Times New Roman" panose="02020603050405020304" pitchFamily="18" charset="0"/>
                <a:cs typeface="Times New Roman" panose="02020603050405020304" pitchFamily="18" charset="0"/>
                <a:hlinkClick r:id="rId2" action="ppaction://hlinkfile"/>
              </a:rPr>
              <a:t>Research Paper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2525938"/>
      </p:ext>
    </p:extLst>
  </p:cSld>
  <p:clrMapOvr>
    <a:masterClrMapping/>
  </p:clrMapOvr>
  <mc:AlternateContent xmlns:mc="http://schemas.openxmlformats.org/markup-compatibility/2006">
    <mc:Choice xmlns:p14="http://schemas.microsoft.com/office/powerpoint/2010/main" Requires="p14">
      <p:transition spd="slow" p14:dur="2000" advTm="285"/>
    </mc:Choice>
    <mc:Fallback>
      <p:transition spd="slow" advTm="285"/>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E256-1B4E-2F25-E7CF-07C64E7E6BB6}"/>
              </a:ext>
            </a:extLst>
          </p:cNvPr>
          <p:cNvSpPr>
            <a:spLocks noGrp="1"/>
          </p:cNvSpPr>
          <p:nvPr>
            <p:ph type="title"/>
          </p:nvPr>
        </p:nvSpPr>
        <p:spPr/>
        <p:txBody>
          <a:bodyPr/>
          <a:lstStyle/>
          <a:p>
            <a:pPr algn="ctr"/>
            <a:r>
              <a:rPr lang="en-IN" dirty="0"/>
              <a:t>Acknowledgement</a:t>
            </a:r>
          </a:p>
        </p:txBody>
      </p:sp>
      <p:pic>
        <p:nvPicPr>
          <p:cNvPr id="9" name="Content Placeholder 8">
            <a:extLst>
              <a:ext uri="{FF2B5EF4-FFF2-40B4-BE49-F238E27FC236}">
                <a16:creationId xmlns:a16="http://schemas.microsoft.com/office/drawing/2014/main" id="{5D731789-B3D3-5BC6-54F6-DF2E306E80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1437" y="1096963"/>
            <a:ext cx="7356426" cy="5395912"/>
          </a:xfrm>
        </p:spPr>
      </p:pic>
    </p:spTree>
    <p:extLst>
      <p:ext uri="{BB962C8B-B14F-4D97-AF65-F5344CB8AC3E}">
        <p14:creationId xmlns:p14="http://schemas.microsoft.com/office/powerpoint/2010/main" val="3840068126"/>
      </p:ext>
    </p:extLst>
  </p:cSld>
  <p:clrMapOvr>
    <a:masterClrMapping/>
  </p:clrMapOvr>
  <mc:AlternateContent xmlns:mc="http://schemas.openxmlformats.org/markup-compatibility/2006">
    <mc:Choice xmlns:p14="http://schemas.microsoft.com/office/powerpoint/2010/main" Requires="p14">
      <p:transition spd="slow" p14:dur="2000" advTm="504"/>
    </mc:Choice>
    <mc:Fallback>
      <p:transition spd="slow" advTm="504"/>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
          <p:cNvSpPr/>
          <p:nvPr/>
        </p:nvSpPr>
        <p:spPr>
          <a:xfrm>
            <a:off x="2632680" y="2375640"/>
            <a:ext cx="6848640" cy="16549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7000"/>
              </a:lnSpc>
              <a:spcAft>
                <a:spcPts val="799"/>
              </a:spcAft>
            </a:pPr>
            <a:r>
              <a:rPr lang="en-US" sz="9600" b="0" i="1" strike="noStrike" spc="-1">
                <a:solidFill>
                  <a:srgbClr val="FF6600"/>
                </a:solidFill>
                <a:latin typeface="Times New Roman"/>
                <a:ea typeface="Calibri"/>
              </a:rPr>
              <a:t>Any Queries?</a:t>
            </a:r>
            <a:endParaRPr lang="en-IN" sz="96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727"/>
    </mc:Choice>
    <mc:Fallback>
      <p:transition spd="slow" advTm="72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Machine learning-based analysis of cryptocurrency market financial risk management is to address the challenge of accurately assessing and predicting the volatile nature of cryptocurrency markets, including price fluctuations, market manipulation, and regulatory uncertainties.</a:t>
            </a:r>
            <a:endParaRPr lang="en-US" sz="2400" dirty="0">
              <a:solidFill>
                <a:srgbClr val="0D0D0D"/>
              </a:solidFill>
              <a:latin typeface="Times New Roman" panose="02020603050405020304" pitchFamily="18" charset="0"/>
              <a:cs typeface="Times New Roman" panose="02020603050405020304" pitchFamily="18" charset="0"/>
            </a:endParaRPr>
          </a:p>
          <a:p>
            <a:pPr algn="just"/>
            <a:r>
              <a:rPr lang="en-US" sz="2400" dirty="0">
                <a:solidFill>
                  <a:srgbClr val="0D0D0D"/>
                </a:solidFill>
                <a:latin typeface="Times New Roman" panose="02020603050405020304" pitchFamily="18" charset="0"/>
                <a:cs typeface="Times New Roman" panose="02020603050405020304" pitchFamily="18" charset="0"/>
              </a:rPr>
              <a:t>The cryptocurrency market, with its 2500 types and $252.5 trillion trading volume, operates in a complex and volatile environment.</a:t>
            </a:r>
          </a:p>
          <a:p>
            <a:pPr algn="just"/>
            <a:r>
              <a:rPr lang="en-US" sz="2400" dirty="0">
                <a:latin typeface="Times New Roman" panose="02020603050405020304" pitchFamily="18" charset="0"/>
                <a:cs typeface="Times New Roman" panose="02020603050405020304" pitchFamily="18" charset="0"/>
              </a:rPr>
              <a:t>Develop robust models that can provide timely and reliable risk assessments, aiding investors and financial institutions in making informed decisions and managing their exposure to financial risks in the cryptocurrency market.</a:t>
            </a:r>
          </a:p>
          <a:p>
            <a:pPr algn="just"/>
            <a:r>
              <a:rPr lang="en-US" sz="2400" dirty="0">
                <a:latin typeface="Times New Roman" panose="02020603050405020304" pitchFamily="18" charset="0"/>
                <a:cs typeface="Times New Roman" panose="02020603050405020304" pitchFamily="18" charset="0"/>
              </a:rPr>
              <a:t>Proposed system consist of filtering the dataset which is collected from Kaggle website and finding accuracy of different algorithms and finally to predict the risk.</a:t>
            </a:r>
          </a:p>
          <a:p>
            <a:pPr algn="just"/>
            <a:endParaRPr lang="en-US" sz="2400" dirty="0">
              <a:solidFill>
                <a:srgbClr val="0D0D0D"/>
              </a:solidFill>
              <a:latin typeface="Times New Roman" panose="02020603050405020304" pitchFamily="18" charset="0"/>
              <a:cs typeface="Times New Roman" panose="02020603050405020304" pitchFamily="18" charset="0"/>
            </a:endParaRPr>
          </a:p>
          <a:p>
            <a:pPr algn="just"/>
            <a:endParaRPr lang="en-US" sz="2400" dirty="0">
              <a:solidFill>
                <a:srgbClr val="0D0D0D"/>
              </a:solidFill>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6644"/>
    </mc:Choice>
    <mc:Fallback>
      <p:transition spd="slow" advTm="664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b="0" strike="noStrike" spc="-1" dirty="0">
                <a:solidFill>
                  <a:schemeClr val="bg1"/>
                </a:solidFill>
                <a:latin typeface="Times New Roman"/>
              </a:rPr>
              <a:t>Literature survey for first objective </a:t>
            </a:r>
            <a:endParaRPr lang="en-US" b="0" strike="noStrike" spc="-1" dirty="0">
              <a:solidFill>
                <a:schemeClr val="bg1"/>
              </a:solidFill>
              <a:latin typeface="Calibri"/>
            </a:endParaRPr>
          </a:p>
        </p:txBody>
      </p:sp>
      <p:sp>
        <p:nvSpPr>
          <p:cNvPr id="106" name="PlaceHolder 2"/>
          <p:cNvSpPr>
            <a:spLocks noGrp="1"/>
          </p:cNvSpPr>
          <p:nvPr>
            <p:ph/>
          </p:nvPr>
        </p:nvSpPr>
        <p:spPr>
          <a:xfrm>
            <a:off x="199440" y="1097280"/>
            <a:ext cx="11778840" cy="5394600"/>
          </a:xfrm>
          <a:prstGeom prst="rect">
            <a:avLst/>
          </a:prstGeom>
          <a:noFill/>
          <a:ln w="0">
            <a:noFill/>
          </a:ln>
        </p:spPr>
        <p:txBody>
          <a:bodyPr anchor="t">
            <a:normAutofit/>
          </a:bodyPr>
          <a:lstStyle/>
          <a:p>
            <a:pPr marL="0" indent="0" algn="just">
              <a:spcBef>
                <a:spcPts val="1001"/>
              </a:spcBef>
              <a:buClr>
                <a:srgbClr val="000000"/>
              </a:buClr>
              <a:buNone/>
            </a:pPr>
            <a:r>
              <a:rPr lang="en-US" sz="2400" spc="-1" dirty="0">
                <a:solidFill>
                  <a:srgbClr val="000000"/>
                </a:solidFill>
                <a:latin typeface="Times New Roman"/>
              </a:rPr>
              <a:t>According</a:t>
            </a:r>
            <a:r>
              <a:rPr lang="en-US" sz="2400" b="1" spc="-1" dirty="0">
                <a:solidFill>
                  <a:srgbClr val="000000"/>
                </a:solidFill>
                <a:latin typeface="Times New Roman"/>
              </a:rPr>
              <a:t> </a:t>
            </a:r>
            <a:r>
              <a:rPr lang="en-US" sz="2400" spc="-1" dirty="0">
                <a:solidFill>
                  <a:srgbClr val="000000"/>
                </a:solidFill>
                <a:latin typeface="Times New Roman"/>
              </a:rPr>
              <a:t> to </a:t>
            </a:r>
            <a:r>
              <a:rPr lang="en-US" sz="2400" b="1" spc="-1" dirty="0">
                <a:solidFill>
                  <a:srgbClr val="000000"/>
                </a:solidFill>
                <a:latin typeface="Times New Roman"/>
              </a:rPr>
              <a:t>Zeinab </a:t>
            </a:r>
            <a:r>
              <a:rPr lang="en-US" sz="2400" b="1" spc="-1" dirty="0" err="1">
                <a:solidFill>
                  <a:srgbClr val="000000"/>
                </a:solidFill>
                <a:latin typeface="Times New Roman"/>
              </a:rPr>
              <a:t>Shahbazi</a:t>
            </a:r>
            <a:r>
              <a:rPr lang="en-US" sz="2400" b="1" spc="-1" dirty="0">
                <a:solidFill>
                  <a:srgbClr val="000000"/>
                </a:solidFill>
                <a:latin typeface="Times New Roman"/>
              </a:rPr>
              <a:t> [1],</a:t>
            </a:r>
            <a:endParaRPr lang="en-US" sz="2400" spc="-1" dirty="0">
              <a:solidFill>
                <a:srgbClr val="000000"/>
              </a:solidFill>
              <a:latin typeface="Times New Roman"/>
            </a:endParaRPr>
          </a:p>
          <a:p>
            <a:pPr algn="just">
              <a:spcBef>
                <a:spcPts val="1001"/>
              </a:spcBef>
              <a:buClr>
                <a:srgbClr val="000000"/>
              </a:buClr>
              <a:buFont typeface="Wingdings" panose="05000000000000000000" pitchFamily="2" charset="2"/>
              <a:buChar char="Ø"/>
            </a:pPr>
            <a:r>
              <a:rPr lang="en-US" sz="2400" spc="-1" dirty="0">
                <a:solidFill>
                  <a:srgbClr val="000000"/>
                </a:solidFill>
                <a:latin typeface="Times New Roman"/>
              </a:rPr>
              <a:t> The risk management of cryptocurrency network analyzed using the Reinforcement Learning (RL) technique .</a:t>
            </a:r>
            <a:endParaRPr lang="en-US" sz="2400" spc="-1" dirty="0">
              <a:solidFill>
                <a:srgbClr val="000000"/>
              </a:solidFill>
              <a:latin typeface="Times New Roman" panose="02020603050405020304" pitchFamily="18" charset="0"/>
              <a:cs typeface="Times New Roman" panose="02020603050405020304" pitchFamily="18" charset="0"/>
            </a:endParaRPr>
          </a:p>
          <a:p>
            <a:pPr algn="just">
              <a:spcBef>
                <a:spcPts val="1001"/>
              </a:spcBef>
              <a:buClr>
                <a:srgbClr val="000000"/>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Hierarchical Risk Parity (HRP) asset allocation method in a cryptocurrency portfolio.</a:t>
            </a:r>
          </a:p>
          <a:p>
            <a:pPr algn="just">
              <a:spcBef>
                <a:spcPts val="1001"/>
              </a:spcBef>
              <a:buClr>
                <a:srgbClr val="000000"/>
              </a:buClr>
              <a:buFont typeface="Wingdings" panose="05000000000000000000" pitchFamily="2" charset="2"/>
              <a:buChar char="Ø"/>
            </a:pPr>
            <a:endParaRPr lang="en-US" sz="2400" b="1" spc="-1" dirty="0">
              <a:solidFill>
                <a:srgbClr val="000000"/>
              </a:solidFill>
              <a:latin typeface="Times New Roman" panose="02020603050405020304" pitchFamily="18" charset="0"/>
              <a:cs typeface="Times New Roman" panose="02020603050405020304" pitchFamily="18" charset="0"/>
            </a:endParaRPr>
          </a:p>
          <a:p>
            <a:pPr marL="0" indent="0" algn="just">
              <a:spcBef>
                <a:spcPts val="1001"/>
              </a:spcBef>
              <a:buClr>
                <a:srgbClr val="000000"/>
              </a:buClr>
              <a:buNone/>
            </a:pPr>
            <a:r>
              <a:rPr lang="en-IN" sz="2400" b="1" dirty="0" err="1">
                <a:latin typeface="Times New Roman" panose="02020603050405020304" pitchFamily="18" charset="0"/>
                <a:cs typeface="Times New Roman" panose="02020603050405020304" pitchFamily="18" charset="0"/>
              </a:rPr>
              <a:t>Tianyu</a:t>
            </a:r>
            <a:r>
              <a:rPr lang="en-IN" sz="2400" b="1" dirty="0">
                <a:latin typeface="Times New Roman" panose="02020603050405020304" pitchFamily="18" charset="0"/>
                <a:cs typeface="Times New Roman" panose="02020603050405020304" pitchFamily="18" charset="0"/>
              </a:rPr>
              <a:t> Ray Li [2] </a:t>
            </a:r>
            <a:r>
              <a:rPr lang="en-IN" sz="2400" dirty="0">
                <a:latin typeface="Times New Roman" panose="02020603050405020304" pitchFamily="18" charset="0"/>
                <a:cs typeface="Times New Roman" panose="02020603050405020304" pitchFamily="18" charset="0"/>
              </a:rPr>
              <a:t>applied ,</a:t>
            </a:r>
          </a:p>
          <a:p>
            <a:pPr algn="just">
              <a:spcBef>
                <a:spcPts val="1001"/>
              </a:spcBef>
              <a:buClr>
                <a:srgbClr val="000000"/>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Cryptocurrency Financial Risk Analysis using Machine Learning</a:t>
            </a:r>
          </a:p>
          <a:p>
            <a:pPr algn="just">
              <a:spcBef>
                <a:spcPts val="1001"/>
              </a:spcBef>
              <a:buClr>
                <a:srgbClr val="000000"/>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For  pricing cryptocurrency collective finances they used sentiment analysis.</a:t>
            </a:r>
            <a:endParaRPr lang="en-US" sz="2400" b="0" strike="noStrike" spc="-1" dirty="0">
              <a:solidFill>
                <a:srgbClr val="000000"/>
              </a:solidFill>
              <a:latin typeface="Times New Roman" panose="02020603050405020304" pitchFamily="18" charset="0"/>
              <a:cs typeface="Times New Roman" panose="02020603050405020304" pitchFamily="18" charset="0"/>
            </a:endParaRPr>
          </a:p>
          <a:p>
            <a:pPr marL="0" indent="0" algn="just">
              <a:spcBef>
                <a:spcPts val="1001"/>
              </a:spcBef>
              <a:buClr>
                <a:srgbClr val="000000"/>
              </a:buClr>
              <a:buNone/>
            </a:pPr>
            <a:endParaRPr lang="en-US" sz="2400" b="1" spc="-1" dirty="0">
              <a:solidFill>
                <a:srgbClr val="000000"/>
              </a:solidFill>
              <a:latin typeface="Times New Roman" panose="02020603050405020304" pitchFamily="18" charset="0"/>
              <a:cs typeface="Times New Roman" panose="02020603050405020304" pitchFamily="18" charset="0"/>
            </a:endParaRPr>
          </a:p>
          <a:p>
            <a:pPr algn="just">
              <a:spcBef>
                <a:spcPts val="1001"/>
              </a:spcBef>
              <a:buClr>
                <a:srgbClr val="000000"/>
              </a:buClr>
              <a:buFont typeface="Wingdings" panose="05000000000000000000" pitchFamily="2" charset="2"/>
              <a:buChar char="Ø"/>
            </a:pPr>
            <a:endParaRPr lang="en-US" sz="2400" b="1" spc="-1" dirty="0">
              <a:solidFill>
                <a:srgbClr val="000000"/>
              </a:solidFill>
              <a:latin typeface="Times New Roman"/>
            </a:endParaRPr>
          </a:p>
          <a:p>
            <a:pPr algn="just">
              <a:spcBef>
                <a:spcPts val="1001"/>
              </a:spcBef>
              <a:buClr>
                <a:srgbClr val="000000"/>
              </a:buClr>
              <a:buFont typeface="Wingdings" panose="05000000000000000000" pitchFamily="2" charset="2"/>
              <a:buChar char="Ø"/>
            </a:pPr>
            <a:endParaRPr lang="en-US" sz="2400" b="1" spc="-1" dirty="0">
              <a:solidFill>
                <a:srgbClr val="000000"/>
              </a:solidFill>
              <a:latin typeface="Times New Roman"/>
            </a:endParaRPr>
          </a:p>
          <a:p>
            <a:pPr marL="0" indent="0" algn="just">
              <a:spcBef>
                <a:spcPts val="1001"/>
              </a:spcBef>
              <a:buClr>
                <a:srgbClr val="000000"/>
              </a:buClr>
              <a:buNone/>
            </a:pPr>
            <a:endParaRPr lang="en-US" sz="2400" spc="-1" dirty="0">
              <a:solidFill>
                <a:srgbClr val="000000"/>
              </a:solidFill>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spd="slow" p14:dur="2000" advTm="308"/>
    </mc:Choice>
    <mc:Fallback>
      <p:transition spd="slow" advTm="30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94A75-D905-C5FB-BEE3-7BBBAA3EA5F3}"/>
            </a:ext>
          </a:extLst>
        </p:cNvPr>
        <p:cNvGrpSpPr/>
        <p:nvPr/>
      </p:nvGrpSpPr>
      <p:grpSpPr>
        <a:xfrm>
          <a:off x="0" y="0"/>
          <a:ext cx="0" cy="0"/>
          <a:chOff x="0" y="0"/>
          <a:chExt cx="0" cy="0"/>
        </a:xfrm>
      </p:grpSpPr>
      <p:sp>
        <p:nvSpPr>
          <p:cNvPr id="105" name="PlaceHolder 1">
            <a:extLst>
              <a:ext uri="{FF2B5EF4-FFF2-40B4-BE49-F238E27FC236}">
                <a16:creationId xmlns:a16="http://schemas.microsoft.com/office/drawing/2014/main" id="{6B61CB7B-541C-51F9-68FE-30DDDCD002AE}"/>
              </a:ext>
            </a:extLst>
          </p:cNvPr>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b="0" strike="noStrike" spc="-1" dirty="0">
                <a:solidFill>
                  <a:schemeClr val="bg1"/>
                </a:solidFill>
                <a:latin typeface="Times New Roman"/>
              </a:rPr>
              <a:t>Literature survey for first objective </a:t>
            </a:r>
            <a:endParaRPr lang="en-US" b="0" strike="noStrike" spc="-1" dirty="0">
              <a:solidFill>
                <a:schemeClr val="bg1"/>
              </a:solidFill>
              <a:latin typeface="Calibri"/>
            </a:endParaRPr>
          </a:p>
        </p:txBody>
      </p:sp>
      <p:sp>
        <p:nvSpPr>
          <p:cNvPr id="106" name="PlaceHolder 2">
            <a:extLst>
              <a:ext uri="{FF2B5EF4-FFF2-40B4-BE49-F238E27FC236}">
                <a16:creationId xmlns:a16="http://schemas.microsoft.com/office/drawing/2014/main" id="{8533FCA8-5BAD-1C07-F855-BD857A0F957D}"/>
              </a:ext>
            </a:extLst>
          </p:cNvPr>
          <p:cNvSpPr>
            <a:spLocks noGrp="1"/>
          </p:cNvSpPr>
          <p:nvPr>
            <p:ph/>
          </p:nvPr>
        </p:nvSpPr>
        <p:spPr>
          <a:xfrm>
            <a:off x="199440" y="1097280"/>
            <a:ext cx="11778840" cy="5394600"/>
          </a:xfrm>
          <a:prstGeom prst="rect">
            <a:avLst/>
          </a:prstGeom>
          <a:noFill/>
          <a:ln w="0">
            <a:noFill/>
          </a:ln>
        </p:spPr>
        <p:txBody>
          <a:bodyPr anchor="t">
            <a:normAutofit/>
          </a:bodyPr>
          <a:lstStyle/>
          <a:p>
            <a:pPr marL="0" indent="0" algn="just">
              <a:spcBef>
                <a:spcPts val="1001"/>
              </a:spcBef>
              <a:buClr>
                <a:srgbClr val="000000"/>
              </a:buClr>
              <a:buNone/>
            </a:pPr>
            <a:r>
              <a:rPr lang="en-US" sz="2400" spc="-1" dirty="0">
                <a:solidFill>
                  <a:srgbClr val="000000"/>
                </a:solidFill>
                <a:latin typeface="Times New Roman"/>
              </a:rPr>
              <a:t>According</a:t>
            </a:r>
            <a:r>
              <a:rPr lang="en-US" sz="2400" b="1" spc="-1" dirty="0">
                <a:solidFill>
                  <a:srgbClr val="000000"/>
                </a:solidFill>
                <a:latin typeface="Times New Roman"/>
              </a:rPr>
              <a:t> </a:t>
            </a:r>
            <a:r>
              <a:rPr lang="en-US" sz="2400" spc="-1" dirty="0">
                <a:solidFill>
                  <a:srgbClr val="000000"/>
                </a:solidFill>
                <a:latin typeface="Times New Roman"/>
              </a:rPr>
              <a:t> to </a:t>
            </a:r>
            <a:r>
              <a:rPr lang="en-US" sz="2400" b="1" spc="-1" dirty="0">
                <a:solidFill>
                  <a:srgbClr val="000000"/>
                </a:solidFill>
                <a:latin typeface="Times New Roman"/>
              </a:rPr>
              <a:t>Dr. B. </a:t>
            </a:r>
            <a:r>
              <a:rPr lang="en-US" sz="2400" b="1" spc="-1" dirty="0" err="1">
                <a:solidFill>
                  <a:srgbClr val="000000"/>
                </a:solidFill>
                <a:latin typeface="Times New Roman"/>
              </a:rPr>
              <a:t>Subba</a:t>
            </a:r>
            <a:r>
              <a:rPr lang="en-US" sz="2400" b="1" spc="-1" dirty="0">
                <a:solidFill>
                  <a:srgbClr val="000000"/>
                </a:solidFill>
                <a:latin typeface="Times New Roman"/>
              </a:rPr>
              <a:t> Reddy [3],</a:t>
            </a:r>
            <a:endParaRPr lang="en-US" sz="2400" spc="-1" dirty="0">
              <a:solidFill>
                <a:srgbClr val="000000"/>
              </a:solidFill>
              <a:latin typeface="Times New Roman"/>
            </a:endParaRPr>
          </a:p>
          <a:p>
            <a:pPr algn="just">
              <a:spcBef>
                <a:spcPts val="1001"/>
              </a:spcBef>
              <a:buClr>
                <a:srgbClr val="000000"/>
              </a:buClr>
              <a:buFont typeface="Wingdings" panose="05000000000000000000" pitchFamily="2" charset="2"/>
              <a:buChar char="Ø"/>
            </a:pPr>
            <a:r>
              <a:rPr lang="en-US" sz="2400" spc="-1" dirty="0">
                <a:solidFill>
                  <a:srgbClr val="000000"/>
                </a:solidFill>
                <a:latin typeface="Times New Roman"/>
              </a:rPr>
              <a:t> The risk management of cryptocurrency using machine learning.</a:t>
            </a:r>
          </a:p>
          <a:p>
            <a:pPr algn="just">
              <a:spcBef>
                <a:spcPts val="1001"/>
              </a:spcBef>
              <a:buClr>
                <a:srgbClr val="000000"/>
              </a:buClr>
              <a:buFont typeface="Wingdings" panose="05000000000000000000" pitchFamily="2" charset="2"/>
              <a:buChar char="Ø"/>
            </a:pPr>
            <a:r>
              <a:rPr lang="en-US" sz="2400" spc="-1" dirty="0">
                <a:solidFill>
                  <a:srgbClr val="000000"/>
                </a:solidFill>
                <a:latin typeface="Times New Roman"/>
                <a:cs typeface="Times New Roman" panose="02020603050405020304" pitchFamily="18" charset="0"/>
              </a:rPr>
              <a:t>Find the risk using SVM, Logistic Regression, Decision Tree Classifier.</a:t>
            </a:r>
          </a:p>
          <a:p>
            <a:pPr marL="0" indent="0" algn="just">
              <a:spcBef>
                <a:spcPts val="1001"/>
              </a:spcBef>
              <a:buClr>
                <a:srgbClr val="000000"/>
              </a:buClr>
              <a:buNone/>
            </a:pPr>
            <a:r>
              <a:rPr lang="en-US" sz="2400" spc="-1" dirty="0">
                <a:solidFill>
                  <a:srgbClr val="000000"/>
                </a:solidFill>
                <a:latin typeface="Times New Roman"/>
                <a:cs typeface="Times New Roman" panose="02020603050405020304" pitchFamily="18" charset="0"/>
              </a:rPr>
              <a:t>According to </a:t>
            </a:r>
            <a:r>
              <a:rPr lang="en-US" sz="2400" b="1" kern="1200" dirty="0">
                <a:solidFill>
                  <a:schemeClr val="tx1"/>
                </a:solidFill>
                <a:effectLst/>
                <a:latin typeface="Times New Roman" panose="02020603050405020304" pitchFamily="18" charset="0"/>
                <a:ea typeface="+mn-ea"/>
                <a:cs typeface="Times New Roman" panose="02020603050405020304" pitchFamily="18" charset="0"/>
              </a:rPr>
              <a:t>C. Y. Kim and K. Lee [4],</a:t>
            </a:r>
          </a:p>
          <a:p>
            <a:pPr algn="just">
              <a:spcBef>
                <a:spcPts val="1001"/>
              </a:spcBef>
              <a:buClr>
                <a:srgbClr val="000000"/>
              </a:buClr>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 </a:t>
            </a:r>
            <a:r>
              <a:rPr lang="en-US" sz="2400" b="0" kern="1200" dirty="0">
                <a:solidFill>
                  <a:schemeClr val="tx1"/>
                </a:solidFill>
                <a:effectLst/>
                <a:latin typeface="Times New Roman" panose="02020603050405020304" pitchFamily="18" charset="0"/>
                <a:ea typeface="+mn-ea"/>
                <a:cs typeface="Times New Roman" panose="02020603050405020304" pitchFamily="18" charset="0"/>
              </a:rPr>
              <a:t>Risk management to cryptocurrency exchange and investors guidelines to prevent potential threats</a:t>
            </a:r>
            <a:r>
              <a:rPr lang="en-US" sz="1600" kern="1200" dirty="0">
                <a:solidFill>
                  <a:srgbClr val="0D0D0D"/>
                </a:solidFill>
                <a:latin typeface="Söhne"/>
                <a:ea typeface="+mn-ea"/>
                <a:cs typeface="Times New Roman" panose="02020603050405020304" pitchFamily="18" charset="0"/>
              </a:rPr>
              <a:t>, </a:t>
            </a:r>
            <a:r>
              <a:rPr lang="en-US" sz="1600" b="0" i="0" dirty="0">
                <a:solidFill>
                  <a:srgbClr val="0D0D0D"/>
                </a:solidFill>
                <a:effectLst/>
                <a:latin typeface="Söhne"/>
              </a:rPr>
              <a:t> </a:t>
            </a:r>
            <a:r>
              <a:rPr lang="en-US" sz="2400" b="0" i="0" dirty="0">
                <a:solidFill>
                  <a:srgbClr val="0D0D0D"/>
                </a:solidFill>
                <a:effectLst/>
                <a:latin typeface="Times New Roman" panose="02020603050405020304" pitchFamily="18" charset="0"/>
                <a:cs typeface="Times New Roman" panose="02020603050405020304" pitchFamily="18" charset="0"/>
              </a:rPr>
              <a:t>vulnerabilities in cryptocurrency exchanges and individual user wallets, proposing risk management methods based on international standards like NIST and ISO to address these weaknesses.</a:t>
            </a:r>
          </a:p>
          <a:p>
            <a:pPr marL="0" indent="0" algn="just">
              <a:spcBef>
                <a:spcPts val="1001"/>
              </a:spcBef>
              <a:buClr>
                <a:srgbClr val="000000"/>
              </a:buClr>
              <a:buNone/>
            </a:pPr>
            <a:r>
              <a:rPr lang="en-US" sz="2400" dirty="0">
                <a:solidFill>
                  <a:srgbClr val="0D0D0D"/>
                </a:solidFill>
                <a:latin typeface="Times New Roman" panose="02020603050405020304" pitchFamily="18" charset="0"/>
                <a:cs typeface="Times New Roman" panose="02020603050405020304" pitchFamily="18" charset="0"/>
              </a:rPr>
              <a:t>According to</a:t>
            </a:r>
            <a:r>
              <a:rPr lang="en-US" sz="2400" b="1" dirty="0">
                <a:solidFill>
                  <a:srgbClr val="0D0D0D"/>
                </a:solidFill>
                <a:latin typeface="Times New Roman" panose="02020603050405020304" pitchFamily="18" charset="0"/>
                <a:cs typeface="Times New Roman" panose="02020603050405020304" pitchFamily="18" charset="0"/>
              </a:rPr>
              <a:t> </a:t>
            </a:r>
            <a:r>
              <a:rPr lang="en-US" sz="2400" b="1" dirty="0">
                <a:effectLst/>
                <a:latin typeface="Times New Roman" panose="02020603050405020304" pitchFamily="18" charset="0"/>
                <a:ea typeface="Calibri" panose="020F0502020204030204" pitchFamily="34" charset="0"/>
              </a:rPr>
              <a:t>J. Gold and S. D. </a:t>
            </a:r>
            <a:r>
              <a:rPr lang="en-US" sz="2400" b="1" dirty="0" err="1">
                <a:effectLst/>
                <a:latin typeface="Times New Roman" panose="02020603050405020304" pitchFamily="18" charset="0"/>
                <a:ea typeface="Calibri" panose="020F0502020204030204" pitchFamily="34" charset="0"/>
              </a:rPr>
              <a:t>Palley</a:t>
            </a:r>
            <a:r>
              <a:rPr lang="en-US" sz="2400" b="1" dirty="0">
                <a:effectLst/>
                <a:latin typeface="Times New Roman" panose="02020603050405020304" pitchFamily="18" charset="0"/>
                <a:ea typeface="Calibri" panose="020F0502020204030204" pitchFamily="34" charset="0"/>
              </a:rPr>
              <a:t> [5]</a:t>
            </a:r>
            <a:r>
              <a:rPr lang="en-US" sz="2400" b="1" dirty="0">
                <a:latin typeface="Times New Roman" panose="02020603050405020304" pitchFamily="18" charset="0"/>
                <a:ea typeface="Calibri" panose="020F0502020204030204" pitchFamily="34" charset="0"/>
              </a:rPr>
              <a:t>,</a:t>
            </a:r>
            <a:endParaRPr lang="en-US" sz="2400" b="1" dirty="0">
              <a:solidFill>
                <a:srgbClr val="0D0D0D"/>
              </a:solidFill>
              <a:latin typeface="Times New Roman" panose="02020603050405020304" pitchFamily="18" charset="0"/>
              <a:cs typeface="Times New Roman" panose="02020603050405020304" pitchFamily="18" charset="0"/>
            </a:endParaRPr>
          </a:p>
          <a:p>
            <a:pPr algn="just">
              <a:spcBef>
                <a:spcPts val="1001"/>
              </a:spcBef>
              <a:buClr>
                <a:srgbClr val="000000"/>
              </a:buClr>
              <a:buFont typeface="Wingdings" panose="05000000000000000000" pitchFamily="2" charset="2"/>
              <a:buChar char="Ø"/>
            </a:pPr>
            <a:r>
              <a:rPr lang="en-US" sz="2400" b="0" i="0" dirty="0">
                <a:solidFill>
                  <a:srgbClr val="0D0D0D"/>
                </a:solidFill>
                <a:effectLst/>
                <a:latin typeface="Times New Roman" panose="02020603050405020304" pitchFamily="18" charset="0"/>
                <a:cs typeface="Times New Roman" panose="02020603050405020304" pitchFamily="18" charset="0"/>
              </a:rPr>
              <a:t>Companies impacted by the exploit should immediately contact law enforcement and take technical risk mitigation steps, such as generating new keys for cryptocurrency wallets, implementing hardware wallets, and introducing two-factor authentication.</a:t>
            </a:r>
            <a:endParaRPr lang="en-US" sz="2400" b="0" dirty="0">
              <a:latin typeface="Times New Roman" panose="02020603050405020304" pitchFamily="18" charset="0"/>
              <a:cs typeface="Times New Roman" panose="02020603050405020304" pitchFamily="18" charset="0"/>
            </a:endParaRPr>
          </a:p>
          <a:p>
            <a:pPr algn="just">
              <a:spcBef>
                <a:spcPts val="1001"/>
              </a:spcBef>
              <a:buClr>
                <a:srgbClr val="000000"/>
              </a:buClr>
              <a:buFont typeface="Wingdings" panose="05000000000000000000" pitchFamily="2" charset="2"/>
              <a:buChar char="Ø"/>
            </a:pPr>
            <a:endParaRPr lang="en-US" sz="2400" b="0" kern="1200" dirty="0">
              <a:solidFill>
                <a:schemeClr val="tx1"/>
              </a:solidFill>
              <a:effectLst/>
              <a:latin typeface="Times New Roman" panose="02020603050405020304" pitchFamily="18" charset="0"/>
              <a:ea typeface="+mn-ea"/>
              <a:cs typeface="Times New Roman" panose="02020603050405020304" pitchFamily="18" charset="0"/>
            </a:endParaRPr>
          </a:p>
          <a:p>
            <a:pPr algn="just">
              <a:spcBef>
                <a:spcPts val="1001"/>
              </a:spcBef>
              <a:buClr>
                <a:srgbClr val="000000"/>
              </a:buClr>
              <a:buFont typeface="Wingdings" panose="05000000000000000000" pitchFamily="2" charset="2"/>
              <a:buChar char="Ø"/>
            </a:pPr>
            <a:endParaRPr lang="en-US" sz="2400" b="1" dirty="0">
              <a:latin typeface="Times New Roman" panose="02020603050405020304" pitchFamily="18" charset="0"/>
              <a:cs typeface="Times New Roman" panose="02020603050405020304" pitchFamily="18" charset="0"/>
            </a:endParaRPr>
          </a:p>
          <a:p>
            <a:pPr marL="0" indent="0" algn="just">
              <a:spcBef>
                <a:spcPts val="1001"/>
              </a:spcBef>
              <a:buClr>
                <a:srgbClr val="000000"/>
              </a:buClr>
              <a:buNone/>
            </a:pPr>
            <a:endParaRPr lang="en-US" sz="2400" spc="-1" dirty="0">
              <a:solidFill>
                <a:srgbClr val="000000"/>
              </a:solidFill>
              <a:latin typeface="Times New Roman" panose="02020603050405020304" pitchFamily="18" charset="0"/>
              <a:cs typeface="Times New Roman" panose="02020603050405020304" pitchFamily="18" charset="0"/>
            </a:endParaRPr>
          </a:p>
          <a:p>
            <a:pPr marL="0" indent="0" algn="just">
              <a:spcBef>
                <a:spcPts val="1001"/>
              </a:spcBef>
              <a:buClr>
                <a:srgbClr val="000000"/>
              </a:buClr>
              <a:buNone/>
            </a:pPr>
            <a:endParaRPr lang="en-US" sz="2400" b="1" spc="-1" dirty="0">
              <a:solidFill>
                <a:srgbClr val="000000"/>
              </a:solidFill>
              <a:latin typeface="Times New Roman"/>
            </a:endParaRPr>
          </a:p>
          <a:p>
            <a:pPr marL="0" indent="0" algn="just">
              <a:spcBef>
                <a:spcPts val="1001"/>
              </a:spcBef>
              <a:buClr>
                <a:srgbClr val="000000"/>
              </a:buClr>
              <a:buNone/>
            </a:pPr>
            <a:endParaRPr lang="en-US" sz="2400" b="1" spc="-1" dirty="0">
              <a:solidFill>
                <a:srgbClr val="000000"/>
              </a:solidFill>
              <a:latin typeface="Times New Roman"/>
            </a:endParaRPr>
          </a:p>
          <a:p>
            <a:pPr algn="just">
              <a:spcBef>
                <a:spcPts val="1001"/>
              </a:spcBef>
              <a:buClr>
                <a:srgbClr val="000000"/>
              </a:buClr>
              <a:buFont typeface="Wingdings" panose="05000000000000000000" pitchFamily="2" charset="2"/>
              <a:buChar char="Ø"/>
            </a:pPr>
            <a:endParaRPr lang="en-US" sz="2400" b="1" spc="-1" dirty="0">
              <a:solidFill>
                <a:srgbClr val="000000"/>
              </a:solidFill>
              <a:latin typeface="Times New Roman"/>
            </a:endParaRPr>
          </a:p>
          <a:p>
            <a:pPr marL="0" indent="0" algn="just">
              <a:spcBef>
                <a:spcPts val="1001"/>
              </a:spcBef>
              <a:buClr>
                <a:srgbClr val="000000"/>
              </a:buClr>
              <a:buNone/>
            </a:pPr>
            <a:endParaRPr lang="en-US" sz="2400" spc="-1" dirty="0">
              <a:solidFill>
                <a:srgbClr val="000000"/>
              </a:solidFill>
              <a:latin typeface="Times New Roman"/>
            </a:endParaRPr>
          </a:p>
        </p:txBody>
      </p:sp>
    </p:spTree>
    <p:extLst>
      <p:ext uri="{BB962C8B-B14F-4D97-AF65-F5344CB8AC3E}">
        <p14:creationId xmlns:p14="http://schemas.microsoft.com/office/powerpoint/2010/main" val="1644264703"/>
      </p:ext>
    </p:extLst>
  </p:cSld>
  <p:clrMapOvr>
    <a:masterClrMapping/>
  </p:clrMapOvr>
  <mc:AlternateContent xmlns:mc="http://schemas.openxmlformats.org/markup-compatibility/2006">
    <mc:Choice xmlns:p14="http://schemas.microsoft.com/office/powerpoint/2010/main" Requires="p14">
      <p:transition spd="slow" p14:dur="2000" advTm="254"/>
    </mc:Choice>
    <mc:Fallback>
      <p:transition spd="slow" advTm="25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C34B0-8B44-257D-BC74-7FE58473620A}"/>
            </a:ext>
          </a:extLst>
        </p:cNvPr>
        <p:cNvGrpSpPr/>
        <p:nvPr/>
      </p:nvGrpSpPr>
      <p:grpSpPr>
        <a:xfrm>
          <a:off x="0" y="0"/>
          <a:ext cx="0" cy="0"/>
          <a:chOff x="0" y="0"/>
          <a:chExt cx="0" cy="0"/>
        </a:xfrm>
      </p:grpSpPr>
      <p:sp>
        <p:nvSpPr>
          <p:cNvPr id="110" name="PlaceHolder 2">
            <a:extLst>
              <a:ext uri="{FF2B5EF4-FFF2-40B4-BE49-F238E27FC236}">
                <a16:creationId xmlns:a16="http://schemas.microsoft.com/office/drawing/2014/main" id="{F040CD2D-4029-C4E8-902C-462C0B2D3D68}"/>
              </a:ext>
            </a:extLst>
          </p:cNvPr>
          <p:cNvSpPr>
            <a:spLocks noGrp="1"/>
          </p:cNvSpPr>
          <p:nvPr>
            <p:ph type="title"/>
          </p:nvPr>
        </p:nvSpPr>
        <p:spPr>
          <a:xfrm>
            <a:off x="24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pc="-1" dirty="0">
                <a:solidFill>
                  <a:srgbClr val="FFFFFF"/>
                </a:solidFill>
                <a:latin typeface="Times New Roman"/>
              </a:rPr>
              <a:t>Existing</a:t>
            </a:r>
            <a:r>
              <a:rPr lang="en-US" sz="4400" b="0" strike="noStrike" spc="-1" dirty="0">
                <a:solidFill>
                  <a:srgbClr val="FFFFFF"/>
                </a:solidFill>
                <a:latin typeface="Times New Roman"/>
              </a:rPr>
              <a:t> System</a:t>
            </a:r>
            <a:endParaRPr lang="en-US" sz="4400" b="0" strike="noStrike" spc="-1" dirty="0">
              <a:solidFill>
                <a:srgbClr val="000000"/>
              </a:solidFill>
              <a:latin typeface="Calibri"/>
            </a:endParaRPr>
          </a:p>
        </p:txBody>
      </p:sp>
      <p:sp>
        <p:nvSpPr>
          <p:cNvPr id="2" name="Rectangle 1">
            <a:extLst>
              <a:ext uri="{FF2B5EF4-FFF2-40B4-BE49-F238E27FC236}">
                <a16:creationId xmlns:a16="http://schemas.microsoft.com/office/drawing/2014/main" id="{3ECD799D-9837-841A-F803-FAE3CB765DD1}"/>
              </a:ext>
            </a:extLst>
          </p:cNvPr>
          <p:cNvSpPr/>
          <p:nvPr/>
        </p:nvSpPr>
        <p:spPr>
          <a:xfrm>
            <a:off x="199440" y="947520"/>
            <a:ext cx="11793120" cy="2677656"/>
          </a:xfrm>
          <a:prstGeom prst="rect">
            <a:avLst/>
          </a:prstGeom>
        </p:spPr>
        <p:txBody>
          <a:bodyPr wrap="square">
            <a:spAutoFit/>
          </a:bodyPr>
          <a:lstStyle/>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In the existing system, implementation of machine learning algorithms is bit complex to build due to the lack of information about the data visualization. The RL was compared to existing research works and the most frequent benchmarks in this area, the two management portfolio algorithms and the basic DQN of the trading system.</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In terms of bit-coin risk management, the proposed RL algorithms are compared to other existing studies. To overcome all this, we use machine learning packages available in the scikit-learn library.</a:t>
            </a:r>
          </a:p>
        </p:txBody>
      </p:sp>
      <p:sp>
        <p:nvSpPr>
          <p:cNvPr id="4" name="TextBox 3">
            <a:extLst>
              <a:ext uri="{FF2B5EF4-FFF2-40B4-BE49-F238E27FC236}">
                <a16:creationId xmlns:a16="http://schemas.microsoft.com/office/drawing/2014/main" id="{9976E333-0C1F-740A-2859-5900D15EE0D6}"/>
              </a:ext>
            </a:extLst>
          </p:cNvPr>
          <p:cNvSpPr txBox="1"/>
          <p:nvPr/>
        </p:nvSpPr>
        <p:spPr>
          <a:xfrm>
            <a:off x="199440" y="3969166"/>
            <a:ext cx="6270170" cy="1569660"/>
          </a:xfrm>
          <a:prstGeom prst="rect">
            <a:avLst/>
          </a:prstGeom>
          <a:noFill/>
        </p:spPr>
        <p:txBody>
          <a:bodyPr wrap="square">
            <a:spAutoFit/>
          </a:bodyPr>
          <a:lstStyle/>
          <a:p>
            <a:pPr algn="just"/>
            <a:r>
              <a:rPr lang="en-IN" sz="2400" b="1" dirty="0">
                <a:latin typeface="Times New Roman" panose="02020603050405020304" pitchFamily="18" charset="0"/>
                <a:cs typeface="Times New Roman" panose="02020603050405020304" pitchFamily="18" charset="0"/>
              </a:rPr>
              <a:t>Disadvantages:</a:t>
            </a:r>
          </a:p>
          <a:p>
            <a:pPr algn="just"/>
            <a:endParaRPr lang="en-US" sz="2400" dirty="0">
              <a:latin typeface="Times New Roman" panose="02020603050405020304" pitchFamily="18" charset="0"/>
              <a:cs typeface="Times New Roman" panose="02020603050405020304" pitchFamily="18" charset="0"/>
            </a:endParaRPr>
          </a:p>
          <a:p>
            <a:pPr marL="285750" lvl="0" indent="-285750"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High complexity.</a:t>
            </a:r>
            <a:endParaRPr lang="en-US" sz="2400" dirty="0">
              <a:latin typeface="Times New Roman" panose="02020603050405020304" pitchFamily="18" charset="0"/>
              <a:cs typeface="Times New Roman" panose="02020603050405020304" pitchFamily="18" charset="0"/>
            </a:endParaRPr>
          </a:p>
          <a:p>
            <a:pPr marL="285750" lvl="0" indent="-285750"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Time consuming.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7150455"/>
      </p:ext>
    </p:extLst>
  </p:cSld>
  <p:clrMapOvr>
    <a:masterClrMapping/>
  </p:clrMapOvr>
  <mc:AlternateContent xmlns:mc="http://schemas.openxmlformats.org/markup-compatibility/2006">
    <mc:Choice xmlns:p14="http://schemas.microsoft.com/office/powerpoint/2010/main" Requires="p14">
      <p:transition spd="slow" p14:dur="2000" advTm="179"/>
    </mc:Choice>
    <mc:Fallback>
      <p:transition spd="slow" advTm="17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PlaceHolder 2"/>
          <p:cNvSpPr>
            <a:spLocks noGrp="1"/>
          </p:cNvSpPr>
          <p:nvPr>
            <p:ph type="title"/>
          </p:nvPr>
        </p:nvSpPr>
        <p:spPr>
          <a:xfrm>
            <a:off x="24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Proposed System</a:t>
            </a:r>
            <a:endParaRPr lang="en-US" sz="4400" b="0" strike="noStrike" spc="-1">
              <a:solidFill>
                <a:srgbClr val="000000"/>
              </a:solidFill>
              <a:latin typeface="Calibri"/>
            </a:endParaRPr>
          </a:p>
        </p:txBody>
      </p:sp>
      <p:sp>
        <p:nvSpPr>
          <p:cNvPr id="2" name="Rectangle 1">
            <a:extLst>
              <a:ext uri="{FF2B5EF4-FFF2-40B4-BE49-F238E27FC236}">
                <a16:creationId xmlns:a16="http://schemas.microsoft.com/office/drawing/2014/main" id="{CAD36109-A5FC-DB21-BA18-2982C1EFAF06}"/>
              </a:ext>
            </a:extLst>
          </p:cNvPr>
          <p:cNvSpPr/>
          <p:nvPr/>
        </p:nvSpPr>
        <p:spPr>
          <a:xfrm>
            <a:off x="99780" y="947520"/>
            <a:ext cx="11992680" cy="3108543"/>
          </a:xfrm>
          <a:prstGeom prst="rect">
            <a:avLst/>
          </a:prstGeom>
        </p:spPr>
        <p:txBody>
          <a:bodyPr wrap="square">
            <a:spAutoFit/>
          </a:bodyPr>
          <a:lstStyle/>
          <a:p>
            <a:pPr algn="just"/>
            <a:r>
              <a:rPr lang="en-US" sz="2800" b="1" dirty="0">
                <a:latin typeface="Times New Roman" panose="02020603050405020304" pitchFamily="18" charset="0"/>
                <a:cs typeface="Times New Roman" panose="02020603050405020304" pitchFamily="18" charset="0"/>
              </a:rPr>
              <a:t>AIM :</a:t>
            </a:r>
            <a:endParaRPr lang="en-US" sz="28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Proposed system provides a rich tapestry of approaches and techniques employed in the realm of cryptocurrency financial risk management. By assimilating and synthesizing these findings, practitioners can refine their methodologies, optimize model performance, and develop robust frameworks for risk assessment in cryptocurrency markets. Through this collaborative and iterative process, the field can advance significantly, providing more effective tools and strategies for navigating the complexities and uncertainties inherent in cryptocurrency financial risk management.</a:t>
            </a:r>
          </a:p>
        </p:txBody>
      </p:sp>
      <p:sp>
        <p:nvSpPr>
          <p:cNvPr id="4" name="TextBox 3">
            <a:extLst>
              <a:ext uri="{FF2B5EF4-FFF2-40B4-BE49-F238E27FC236}">
                <a16:creationId xmlns:a16="http://schemas.microsoft.com/office/drawing/2014/main" id="{67411023-0C1F-AB68-56A7-17B67DA931D8}"/>
              </a:ext>
            </a:extLst>
          </p:cNvPr>
          <p:cNvSpPr txBox="1"/>
          <p:nvPr/>
        </p:nvSpPr>
        <p:spPr>
          <a:xfrm>
            <a:off x="199320" y="4056063"/>
            <a:ext cx="4476954" cy="2246769"/>
          </a:xfrm>
          <a:prstGeom prst="rect">
            <a:avLst/>
          </a:prstGeom>
          <a:noFill/>
        </p:spPr>
        <p:txBody>
          <a:bodyPr wrap="square">
            <a:spAutoFit/>
          </a:bodyPr>
          <a:lstStyle/>
          <a:p>
            <a:pPr algn="just"/>
            <a:r>
              <a:rPr lang="en-IN" sz="2800" b="1" dirty="0">
                <a:latin typeface="Times New Roman" panose="02020603050405020304" pitchFamily="18" charset="0"/>
                <a:cs typeface="Times New Roman" panose="02020603050405020304" pitchFamily="18" charset="0"/>
              </a:rPr>
              <a:t>Advantages</a:t>
            </a:r>
            <a:r>
              <a:rPr lang="en-IN" sz="2800" dirty="0">
                <a:latin typeface="Times New Roman" panose="02020603050405020304" pitchFamily="18" charset="0"/>
                <a:cs typeface="Times New Roman" panose="02020603050405020304" pitchFamily="18" charset="0"/>
              </a:rPr>
              <a:t>:</a:t>
            </a:r>
          </a:p>
          <a:p>
            <a:pPr algn="just"/>
            <a:endParaRPr lang="en-US" sz="2800" dirty="0">
              <a:latin typeface="Times New Roman" panose="02020603050405020304" pitchFamily="18" charset="0"/>
              <a:cs typeface="Times New Roman" panose="02020603050405020304" pitchFamily="18" charset="0"/>
            </a:endParaRPr>
          </a:p>
          <a:p>
            <a:pPr marL="285750" lvl="0" indent="-28575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Highest accuracy </a:t>
            </a:r>
          </a:p>
          <a:p>
            <a:pPr marL="285750" lvl="0" indent="-28575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Reduces time complexity.</a:t>
            </a:r>
          </a:p>
          <a:p>
            <a:pPr marL="285750" lvl="0" indent="-28575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Easy to use</a:t>
            </a:r>
          </a:p>
        </p:txBody>
      </p:sp>
    </p:spTree>
  </p:cSld>
  <p:clrMapOvr>
    <a:masterClrMapping/>
  </p:clrMapOvr>
  <mc:AlternateContent xmlns:mc="http://schemas.openxmlformats.org/markup-compatibility/2006">
    <mc:Choice xmlns:p14="http://schemas.microsoft.com/office/powerpoint/2010/main" Requires="p14">
      <p:transition spd="slow" p14:dur="2000" advTm="358"/>
    </mc:Choice>
    <mc:Fallback>
      <p:transition spd="slow" advTm="358"/>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3205</TotalTime>
  <Words>1788</Words>
  <Application>Microsoft Office PowerPoint</Application>
  <PresentationFormat>Widescreen</PresentationFormat>
  <Paragraphs>290</Paragraphs>
  <Slides>43</Slides>
  <Notes>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43</vt:i4>
      </vt:variant>
    </vt:vector>
  </HeadingPairs>
  <TitlesOfParts>
    <vt:vector size="54" baseType="lpstr">
      <vt:lpstr>Arial</vt:lpstr>
      <vt:lpstr>Calibri</vt:lpstr>
      <vt:lpstr>Courier New</vt:lpstr>
      <vt:lpstr>Söhne</vt:lpstr>
      <vt:lpstr>Symbol</vt:lpstr>
      <vt:lpstr>Times New Roman</vt:lpstr>
      <vt:lpstr>Times Newyork</vt:lpstr>
      <vt:lpstr>Verdana</vt:lpstr>
      <vt:lpstr>Wingdings</vt:lpstr>
      <vt:lpstr>Office Theme</vt:lpstr>
      <vt:lpstr>Office Theme</vt:lpstr>
      <vt:lpstr>PowerPoint Presentation</vt:lpstr>
      <vt:lpstr>Comments</vt:lpstr>
      <vt:lpstr>Contents</vt:lpstr>
      <vt:lpstr>Abstract</vt:lpstr>
      <vt:lpstr>Introduction</vt:lpstr>
      <vt:lpstr>Literature survey for first objective </vt:lpstr>
      <vt:lpstr>Literature survey for first objective </vt:lpstr>
      <vt:lpstr>Existing System</vt:lpstr>
      <vt:lpstr>Proposed System</vt:lpstr>
      <vt:lpstr>Proposed System</vt:lpstr>
      <vt:lpstr>Proposed System</vt:lpstr>
      <vt:lpstr>Planning</vt:lpstr>
      <vt:lpstr>Planning</vt:lpstr>
      <vt:lpstr>Planning</vt:lpstr>
      <vt:lpstr>Planning</vt:lpstr>
      <vt:lpstr>Planning</vt:lpstr>
      <vt:lpstr>Planning</vt:lpstr>
      <vt:lpstr>Planning</vt:lpstr>
      <vt:lpstr>Design - ER Diagram</vt:lpstr>
      <vt:lpstr>Use case diagram</vt:lpstr>
      <vt:lpstr>Use case diagram</vt:lpstr>
      <vt:lpstr>Use case diagram</vt:lpstr>
      <vt:lpstr>Use case diagram</vt:lpstr>
      <vt:lpstr>Implementation </vt:lpstr>
      <vt:lpstr>Implementation </vt:lpstr>
      <vt:lpstr>Implementation </vt:lpstr>
      <vt:lpstr>Implementation </vt:lpstr>
      <vt:lpstr>Implementation </vt:lpstr>
      <vt:lpstr>Implementation </vt:lpstr>
      <vt:lpstr>Implementation </vt:lpstr>
      <vt:lpstr>Implementation </vt:lpstr>
      <vt:lpstr>Implementation </vt:lpstr>
      <vt:lpstr>Implementation </vt:lpstr>
      <vt:lpstr>Implementation </vt:lpstr>
      <vt:lpstr>Implementation </vt:lpstr>
      <vt:lpstr>Implementation </vt:lpstr>
      <vt:lpstr>Implementation </vt:lpstr>
      <vt:lpstr>Implementation </vt:lpstr>
      <vt:lpstr>Implementation </vt:lpstr>
      <vt:lpstr> References</vt:lpstr>
      <vt:lpstr>Research Paper</vt:lpstr>
      <vt:lpstr>Acknowledgement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venkatesh k</dc:creator>
  <dc:description/>
  <cp:lastModifiedBy>Polamada 11400673</cp:lastModifiedBy>
  <cp:revision>244</cp:revision>
  <dcterms:created xsi:type="dcterms:W3CDTF">2019-06-11T05:35:00Z</dcterms:created>
  <dcterms:modified xsi:type="dcterms:W3CDTF">2024-04-17T18:18:54Z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9BB83942808244A299B002FD6DDC753B</vt:lpwstr>
  </property>
  <property fmtid="{D5CDD505-2E9C-101B-9397-08002B2CF9AE}" pid="3" name="KSOProductBuildVer">
    <vt:lpwstr>1033-11.2.0.10426</vt:lpwstr>
  </property>
  <property fmtid="{D5CDD505-2E9C-101B-9397-08002B2CF9AE}" pid="4" name="PresentationFormat">
    <vt:lpwstr>Widescreen</vt:lpwstr>
  </property>
  <property fmtid="{D5CDD505-2E9C-101B-9397-08002B2CF9AE}" pid="5" name="Slides">
    <vt:i4>8</vt:i4>
  </property>
</Properties>
</file>